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8"/>
  </p:notesMasterIdLst>
  <p:sldIdLst>
    <p:sldId id="256" r:id="rId2"/>
    <p:sldId id="257" r:id="rId3"/>
    <p:sldId id="31123" r:id="rId4"/>
    <p:sldId id="31124" r:id="rId5"/>
    <p:sldId id="31126" r:id="rId6"/>
    <p:sldId id="31127" r:id="rId7"/>
    <p:sldId id="269" r:id="rId8"/>
    <p:sldId id="267" r:id="rId9"/>
    <p:sldId id="258" r:id="rId10"/>
    <p:sldId id="271" r:id="rId11"/>
    <p:sldId id="272" r:id="rId12"/>
    <p:sldId id="273" r:id="rId13"/>
    <p:sldId id="31135" r:id="rId14"/>
    <p:sldId id="31136" r:id="rId15"/>
    <p:sldId id="31111" r:id="rId16"/>
    <p:sldId id="31134" r:id="rId17"/>
    <p:sldId id="268" r:id="rId18"/>
    <p:sldId id="274" r:id="rId19"/>
    <p:sldId id="31130" r:id="rId20"/>
    <p:sldId id="31131" r:id="rId21"/>
    <p:sldId id="31132" r:id="rId22"/>
    <p:sldId id="31137" r:id="rId23"/>
    <p:sldId id="31138" r:id="rId24"/>
    <p:sldId id="31139" r:id="rId25"/>
    <p:sldId id="31141" r:id="rId26"/>
    <p:sldId id="31142" r:id="rId27"/>
    <p:sldId id="31143" r:id="rId28"/>
    <p:sldId id="31145" r:id="rId29"/>
    <p:sldId id="31144" r:id="rId30"/>
    <p:sldId id="31146" r:id="rId31"/>
    <p:sldId id="31148" r:id="rId32"/>
    <p:sldId id="31150" r:id="rId33"/>
    <p:sldId id="31151" r:id="rId34"/>
    <p:sldId id="31152" r:id="rId35"/>
    <p:sldId id="31113" r:id="rId36"/>
    <p:sldId id="31189" r:id="rId37"/>
    <p:sldId id="31115" r:id="rId38"/>
    <p:sldId id="270" r:id="rId39"/>
    <p:sldId id="31190" r:id="rId40"/>
    <p:sldId id="31191" r:id="rId41"/>
    <p:sldId id="31193" r:id="rId42"/>
    <p:sldId id="31195" r:id="rId43"/>
    <p:sldId id="31116" r:id="rId44"/>
    <p:sldId id="31153" r:id="rId45"/>
    <p:sldId id="31117" r:id="rId46"/>
    <p:sldId id="31156" r:id="rId47"/>
    <p:sldId id="31157" r:id="rId48"/>
    <p:sldId id="31162" r:id="rId49"/>
    <p:sldId id="31163" r:id="rId50"/>
    <p:sldId id="31165" r:id="rId51"/>
    <p:sldId id="31168" r:id="rId52"/>
    <p:sldId id="31170" r:id="rId53"/>
    <p:sldId id="31171" r:id="rId54"/>
    <p:sldId id="31173" r:id="rId55"/>
    <p:sldId id="31174" r:id="rId56"/>
    <p:sldId id="31118" r:id="rId57"/>
    <p:sldId id="31119" r:id="rId58"/>
    <p:sldId id="31121" r:id="rId59"/>
    <p:sldId id="31180" r:id="rId60"/>
    <p:sldId id="31178" r:id="rId61"/>
    <p:sldId id="31182" r:id="rId62"/>
    <p:sldId id="31183" r:id="rId63"/>
    <p:sldId id="31122" r:id="rId64"/>
    <p:sldId id="31184" r:id="rId65"/>
    <p:sldId id="31185" r:id="rId66"/>
    <p:sldId id="31187" r:id="rId67"/>
    <p:sldId id="31188" r:id="rId68"/>
    <p:sldId id="31196" r:id="rId69"/>
    <p:sldId id="31197" r:id="rId70"/>
    <p:sldId id="31198" r:id="rId71"/>
    <p:sldId id="31199" r:id="rId72"/>
    <p:sldId id="31201" r:id="rId73"/>
    <p:sldId id="31203" r:id="rId74"/>
    <p:sldId id="31204" r:id="rId75"/>
    <p:sldId id="31205" r:id="rId76"/>
    <p:sldId id="31206" r:id="rId77"/>
  </p:sldIdLst>
  <p:sldSz cx="18288000" cy="10287000"/>
  <p:notesSz cx="6858000" cy="9144000"/>
  <p:embeddedFontLst>
    <p:embeddedFont>
      <p:font typeface="Calibri" pitchFamily="34" charset="0"/>
      <p:regular r:id="rId79"/>
      <p:bold r:id="rId80"/>
      <p:italic r:id="rId81"/>
      <p:boldItalic r:id="rId82"/>
    </p:embeddedFont>
    <p:embeddedFont>
      <p:font typeface="Fira Sans" pitchFamily="34" charset="0"/>
      <p:regular r:id="rId83"/>
      <p:bold r:id="rId84"/>
      <p:italic r:id="rId85"/>
      <p:boldItalic r:id="rId86"/>
    </p:embeddedFont>
    <p:embeddedFont>
      <p:font typeface="Calibri Light" pitchFamily="34" charset="0"/>
      <p:regular r:id="rId87"/>
      <p:italic r:id="rId88"/>
    </p:embeddedFont>
    <p:embeddedFont>
      <p:font typeface="Fira Sans Light" pitchFamily="34" charset="0"/>
      <p:regular r:id="rId89"/>
      <p:italic r:id="rId90"/>
    </p:embeddedFont>
    <p:embeddedFont>
      <p:font typeface="SimSun" pitchFamily="2" charset="-122"/>
      <p:regular r:id="rId91"/>
    </p:embeddedFont>
    <p:embeddedFont>
      <p:font typeface="맑은 고딕" pitchFamily="34" charset="-127"/>
      <p:regular r:id="rId92"/>
      <p:bold r:id="rId93"/>
    </p:embeddedFont>
    <p:embeddedFont>
      <p:font typeface="NSimSun" pitchFamily="49" charset="-122"/>
      <p:regular r:id="rId94"/>
    </p:embeddedFont>
    <p:embeddedFont>
      <p:font typeface="Montserrat Extra-Bold" charset="-18"/>
      <p:regular r:id="rId9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4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1354D"/>
    <a:srgbClr val="DC8AA9"/>
    <a:srgbClr val="B81452"/>
    <a:srgbClr val="9BBB5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 pośredni 4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-648" y="-90"/>
      </p:cViewPr>
      <p:guideLst>
        <p:guide orient="horz" pos="2184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6.fntdata"/><Relationship Id="rId89" Type="http://schemas.openxmlformats.org/officeDocument/2006/relationships/font" Target="fonts/font11.fntdata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1.fntdata"/><Relationship Id="rId87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4.fntdata"/><Relationship Id="rId90" Type="http://schemas.openxmlformats.org/officeDocument/2006/relationships/font" Target="fonts/font12.fntdata"/><Relationship Id="rId95" Type="http://schemas.openxmlformats.org/officeDocument/2006/relationships/font" Target="fonts/font1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93" Type="http://schemas.openxmlformats.org/officeDocument/2006/relationships/font" Target="fonts/font15.fntdata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5.fntdata"/><Relationship Id="rId88" Type="http://schemas.openxmlformats.org/officeDocument/2006/relationships/font" Target="fonts/font10.fntdata"/><Relationship Id="rId91" Type="http://schemas.openxmlformats.org/officeDocument/2006/relationships/font" Target="fonts/font13.fntdata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94" Type="http://schemas.openxmlformats.org/officeDocument/2006/relationships/font" Target="fonts/font16.fntdata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ykres%20w%20programie%20Microsoft%20Office%20Word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 rot="0" vert="horz"/>
          <a:lstStyle/>
          <a:p>
            <a:pPr>
              <a:defRPr/>
            </a:pPr>
            <a:r>
              <a:rPr lang="pl-PL"/>
              <a:t>Charakterystyka gminnego systemu publicznego transportu zbiorowego</a:t>
            </a:r>
          </a:p>
        </c:rich>
      </c:tx>
      <c:layout/>
      <c:spPr>
        <a:noFill/>
        <a:ln w="25400"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'[Wykres w programie Microsoft Office Word]autobusy 2020'!$A$2</c:f>
              <c:strCache>
                <c:ptCount val="1"/>
                <c:pt idx="0">
                  <c:v>ilość wykonanych kursów</c:v>
                </c:pt>
              </c:strCache>
            </c:strRef>
          </c:tx>
          <c:spPr>
            <a:solidFill>
              <a:srgbClr val="900634"/>
            </a:solidFill>
            <a:ln>
              <a:noFill/>
            </a:ln>
            <a:effectLst/>
          </c:spPr>
          <c:dLbls>
            <c:spPr>
              <a:noFill/>
              <a:ln w="25400"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'[Wykres w programie Microsoft Office Word]autobusy 2020'!$B$1:$D$1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'[Wykres w programie Microsoft Office Word]autobusy 2020'!$B$2:$D$2</c:f>
              <c:numCache>
                <c:formatCode>#,##0_ ;\-#,##0\ </c:formatCode>
                <c:ptCount val="3"/>
                <c:pt idx="0">
                  <c:v>38322</c:v>
                </c:pt>
                <c:pt idx="1">
                  <c:v>35454</c:v>
                </c:pt>
                <c:pt idx="2" formatCode="#,##0">
                  <c:v>34871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1AA-47A7-A827-AE59FF778BDB}"/>
            </c:ext>
          </c:extLst>
        </c:ser>
        <c:ser>
          <c:idx val="1"/>
          <c:order val="1"/>
          <c:tx>
            <c:strRef>
              <c:f>'[Wykres w programie Microsoft Office Word]autobusy 2020'!$A$3</c:f>
              <c:strCache>
                <c:ptCount val="1"/>
                <c:pt idx="0">
                  <c:v>łączny przebieg kursów (wkm)</c:v>
                </c:pt>
              </c:strCache>
            </c:strRef>
          </c:tx>
          <c:spPr>
            <a:solidFill>
              <a:srgbClr val="DF0952"/>
            </a:solidFill>
            <a:ln>
              <a:noFill/>
            </a:ln>
            <a:effectLst/>
          </c:spPr>
          <c:dLbls>
            <c:spPr>
              <a:noFill/>
              <a:ln w="25400"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'[Wykres w programie Microsoft Office Word]autobusy 2020'!$B$1:$D$1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'[Wykres w programie Microsoft Office Word]autobusy 2020'!$B$3:$D$3</c:f>
              <c:numCache>
                <c:formatCode>#,##0.00</c:formatCode>
                <c:ptCount val="3"/>
                <c:pt idx="0" formatCode="#,##0">
                  <c:v>1115738</c:v>
                </c:pt>
                <c:pt idx="1">
                  <c:v>1067355.1000000001</c:v>
                </c:pt>
                <c:pt idx="2" formatCode="#,##0">
                  <c:v>1067680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1AA-47A7-A827-AE59FF778BDB}"/>
            </c:ext>
          </c:extLst>
        </c:ser>
        <c:ser>
          <c:idx val="2"/>
          <c:order val="2"/>
          <c:tx>
            <c:strRef>
              <c:f>'[Wykres w programie Microsoft Office Word]autobusy 2020'!$A$4</c:f>
              <c:strCache>
                <c:ptCount val="1"/>
                <c:pt idx="0">
                  <c:v>koszt realizacji kursów (zł)</c:v>
                </c:pt>
              </c:strCache>
            </c:strRef>
          </c:tx>
          <c:spPr>
            <a:solidFill>
              <a:srgbClr val="F85289"/>
            </a:solidFill>
            <a:ln>
              <a:noFill/>
            </a:ln>
            <a:effectLst/>
          </c:spPr>
          <c:dLbls>
            <c:numFmt formatCode="#,##0.00" sourceLinked="0"/>
            <c:spPr>
              <a:noFill/>
              <a:ln w="25400"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'[Wykres w programie Microsoft Office Word]autobusy 2020'!$B$1:$D$1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'[Wykres w programie Microsoft Office Word]autobusy 2020'!$B$4:$D$4</c:f>
              <c:numCache>
                <c:formatCode>_("zł"* #,##0.00_);_("zł"* \(#,##0.00\);_("zł"* "-"??_);_(@_)</c:formatCode>
                <c:ptCount val="3"/>
                <c:pt idx="0">
                  <c:v>4321828.42</c:v>
                </c:pt>
                <c:pt idx="1">
                  <c:v>4503148.59</c:v>
                </c:pt>
                <c:pt idx="2" formatCode="#,##0.00">
                  <c:v>4919730.2700000014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1AA-47A7-A827-AE59FF778BDB}"/>
            </c:ext>
          </c:extLst>
        </c:ser>
        <c:gapWidth val="219"/>
        <c:overlap val="-27"/>
        <c:axId val="97324032"/>
        <c:axId val="97342208"/>
      </c:barChart>
      <c:catAx>
        <c:axId val="9732403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97342208"/>
        <c:crosses val="autoZero"/>
        <c:auto val="1"/>
        <c:lblAlgn val="ctr"/>
        <c:lblOffset val="100"/>
      </c:catAx>
      <c:valAx>
        <c:axId val="9734220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#,##0_ ;\-#,##0\ " sourceLinked="1"/>
        <c:maj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9732403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spPr>
        <a:noFill/>
        <a:ln w="25400">
          <a:noFill/>
        </a:ln>
        <a:effectLst/>
      </c:spPr>
      <c:txPr>
        <a:bodyPr rot="0" vert="horz"/>
        <a:lstStyle/>
        <a:p>
          <a:pPr>
            <a:defRPr/>
          </a:pPr>
          <a:endParaRPr lang="pl-PL"/>
        </a:p>
      </c:txPr>
    </c:legend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 sz="1200"/>
      </a:pPr>
      <a:endParaRPr lang="pl-PL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892D32-E02F-4281-9BC2-B324C85B4B4E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pl-PL"/>
        </a:p>
      </dgm:t>
    </dgm:pt>
    <dgm:pt modelId="{044FC6AF-C196-4218-AD0F-B652A0E7D84D}">
      <dgm:prSet phldrT="[Tekst]"/>
      <dgm:spPr>
        <a:solidFill>
          <a:srgbClr val="01354D"/>
        </a:solidFill>
      </dgm:spPr>
      <dgm:t>
        <a:bodyPr/>
        <a:lstStyle/>
        <a:p>
          <a:r>
            <a:rPr lang="pl-PL" dirty="0">
              <a:latin typeface="Fira Sans" panose="020B0503050000020004" pitchFamily="34" charset="0"/>
            </a:rPr>
            <a:t>Polityka społeczna Gminy Gryfino</a:t>
          </a:r>
        </a:p>
      </dgm:t>
    </dgm:pt>
    <dgm:pt modelId="{DFEB4283-739C-4F4F-AC14-80AF0449FC55}" type="parTrans" cxnId="{10410268-160F-4470-9F44-341239F62917}">
      <dgm:prSet/>
      <dgm:spPr/>
      <dgm:t>
        <a:bodyPr/>
        <a:lstStyle/>
        <a:p>
          <a:endParaRPr lang="pl-PL"/>
        </a:p>
      </dgm:t>
    </dgm:pt>
    <dgm:pt modelId="{7DDFAB8D-5AD9-4EE2-939B-71A8F4515CBC}" type="sibTrans" cxnId="{10410268-160F-4470-9F44-341239F62917}">
      <dgm:prSet/>
      <dgm:spPr/>
      <dgm:t>
        <a:bodyPr/>
        <a:lstStyle/>
        <a:p>
          <a:endParaRPr lang="pl-PL"/>
        </a:p>
      </dgm:t>
    </dgm:pt>
    <dgm:pt modelId="{5CA65FBF-BEAA-4A96-BAD0-94DC30DA6410}">
      <dgm:prSet phldrT="[Tekst]"/>
      <dgm:spPr>
        <a:solidFill>
          <a:srgbClr val="01354D"/>
        </a:solidFill>
      </dgm:spPr>
      <dgm:t>
        <a:bodyPr/>
        <a:lstStyle/>
        <a:p>
          <a:r>
            <a:rPr lang="pl-PL" dirty="0"/>
            <a:t>Celem jest zabezpieczenie bytu i potrzeb materialnych i niematerialnych</a:t>
          </a:r>
        </a:p>
      </dgm:t>
    </dgm:pt>
    <dgm:pt modelId="{28122C5F-A4CB-406C-8A14-2A13FBA42296}" type="parTrans" cxnId="{1B8B3C52-7546-48B6-8CCD-642C2DCFFCD4}">
      <dgm:prSet/>
      <dgm:spPr/>
      <dgm:t>
        <a:bodyPr/>
        <a:lstStyle/>
        <a:p>
          <a:endParaRPr lang="pl-PL"/>
        </a:p>
      </dgm:t>
    </dgm:pt>
    <dgm:pt modelId="{369AC7A6-D7F8-489E-B9B2-4F4342B259DD}" type="sibTrans" cxnId="{1B8B3C52-7546-48B6-8CCD-642C2DCFFCD4}">
      <dgm:prSet/>
      <dgm:spPr/>
      <dgm:t>
        <a:bodyPr/>
        <a:lstStyle/>
        <a:p>
          <a:endParaRPr lang="pl-PL"/>
        </a:p>
      </dgm:t>
    </dgm:pt>
    <dgm:pt modelId="{6A348864-8F61-4980-A924-6ADFF45397E6}">
      <dgm:prSet phldrT="[Tekst]" custT="1"/>
      <dgm:spPr>
        <a:solidFill>
          <a:srgbClr val="01354D"/>
        </a:solidFill>
      </dgm:spPr>
      <dgm:t>
        <a:bodyPr/>
        <a:lstStyle/>
        <a:p>
          <a:r>
            <a:rPr lang="pl-PL" sz="1700" dirty="0">
              <a:latin typeface="Fira Sans" panose="020B0503050000020004" pitchFamily="34" charset="0"/>
            </a:rPr>
            <a:t>Tworzenie warunków rozwoju</a:t>
          </a:r>
        </a:p>
      </dgm:t>
    </dgm:pt>
    <dgm:pt modelId="{E1A7DED2-80C8-4617-962F-4789BA05532A}" type="parTrans" cxnId="{478B9004-7D28-4D12-9142-DDE7F986C8E9}">
      <dgm:prSet/>
      <dgm:spPr/>
      <dgm:t>
        <a:bodyPr/>
        <a:lstStyle/>
        <a:p>
          <a:endParaRPr lang="pl-PL"/>
        </a:p>
      </dgm:t>
    </dgm:pt>
    <dgm:pt modelId="{6C985C0A-1A38-476B-B007-2D6C7278CC46}" type="sibTrans" cxnId="{478B9004-7D28-4D12-9142-DDE7F986C8E9}">
      <dgm:prSet/>
      <dgm:spPr/>
      <dgm:t>
        <a:bodyPr/>
        <a:lstStyle/>
        <a:p>
          <a:endParaRPr lang="pl-PL"/>
        </a:p>
      </dgm:t>
    </dgm:pt>
    <dgm:pt modelId="{20541429-A9ED-49EA-9FA8-AF284EDBA679}">
      <dgm:prSet phldrT="[Tekst]" custT="1"/>
      <dgm:spPr>
        <a:solidFill>
          <a:srgbClr val="01354D"/>
        </a:solidFill>
      </dgm:spPr>
      <dgm:t>
        <a:bodyPr/>
        <a:lstStyle/>
        <a:p>
          <a:r>
            <a:rPr lang="pl-PL" sz="1700" dirty="0">
              <a:latin typeface="Fira Sans" panose="020B0503050000020004" pitchFamily="34" charset="0"/>
            </a:rPr>
            <a:t>Wzmacnia więzi społeczne</a:t>
          </a:r>
        </a:p>
      </dgm:t>
    </dgm:pt>
    <dgm:pt modelId="{590E6166-2022-497A-8CF0-755A28B8AA45}" type="parTrans" cxnId="{D58CB534-298B-4E22-9433-BB7BF0653B5D}">
      <dgm:prSet/>
      <dgm:spPr/>
      <dgm:t>
        <a:bodyPr/>
        <a:lstStyle/>
        <a:p>
          <a:endParaRPr lang="pl-PL"/>
        </a:p>
      </dgm:t>
    </dgm:pt>
    <dgm:pt modelId="{0ABE2621-6611-47B9-BD70-8B24DAABB012}" type="sibTrans" cxnId="{D58CB534-298B-4E22-9433-BB7BF0653B5D}">
      <dgm:prSet/>
      <dgm:spPr/>
      <dgm:t>
        <a:bodyPr/>
        <a:lstStyle/>
        <a:p>
          <a:endParaRPr lang="pl-PL"/>
        </a:p>
      </dgm:t>
    </dgm:pt>
    <dgm:pt modelId="{1A2B7E19-5031-4CC0-A566-6D54DBE92B2D}">
      <dgm:prSet/>
      <dgm:spPr>
        <a:solidFill>
          <a:srgbClr val="01354D"/>
        </a:solidFill>
      </dgm:spPr>
      <dgm:t>
        <a:bodyPr/>
        <a:lstStyle/>
        <a:p>
          <a:r>
            <a:rPr lang="pl-PL" dirty="0">
              <a:latin typeface="Fira Sans" panose="020B0503050000020004" pitchFamily="34" charset="0"/>
            </a:rPr>
            <a:t>Skierowana jest do wszystkich grup w społeczeństwie</a:t>
          </a:r>
        </a:p>
      </dgm:t>
    </dgm:pt>
    <dgm:pt modelId="{7CE0FBCC-ABCB-4DA0-8017-D9B9722ADCFC}" type="parTrans" cxnId="{10D4DB4A-0089-49D7-9C7C-056DE1EF5EA7}">
      <dgm:prSet/>
      <dgm:spPr/>
      <dgm:t>
        <a:bodyPr/>
        <a:lstStyle/>
        <a:p>
          <a:endParaRPr lang="pl-PL"/>
        </a:p>
      </dgm:t>
    </dgm:pt>
    <dgm:pt modelId="{D4374727-F98F-4250-84F3-AA50F3C81CCB}" type="sibTrans" cxnId="{10D4DB4A-0089-49D7-9C7C-056DE1EF5EA7}">
      <dgm:prSet/>
      <dgm:spPr/>
      <dgm:t>
        <a:bodyPr/>
        <a:lstStyle/>
        <a:p>
          <a:endParaRPr lang="pl-PL"/>
        </a:p>
      </dgm:t>
    </dgm:pt>
    <dgm:pt modelId="{33CEE11D-867B-43DD-8E82-6DC66F4B61E0}">
      <dgm:prSet custT="1"/>
      <dgm:spPr>
        <a:solidFill>
          <a:srgbClr val="01354D"/>
        </a:solidFill>
      </dgm:spPr>
      <dgm:t>
        <a:bodyPr/>
        <a:lstStyle/>
        <a:p>
          <a:r>
            <a:rPr lang="pl-PL" sz="1700" dirty="0">
              <a:latin typeface="Fira Sans" panose="020B0503050000020004" pitchFamily="34" charset="0"/>
            </a:rPr>
            <a:t>Buduje ideę samopomocy</a:t>
          </a:r>
        </a:p>
      </dgm:t>
    </dgm:pt>
    <dgm:pt modelId="{0786CA30-F614-4943-8709-8583E7DB1281}" type="parTrans" cxnId="{38AD1691-B7C0-40DF-A0DB-FEFF138F4834}">
      <dgm:prSet/>
      <dgm:spPr/>
      <dgm:t>
        <a:bodyPr/>
        <a:lstStyle/>
        <a:p>
          <a:endParaRPr lang="pl-PL"/>
        </a:p>
      </dgm:t>
    </dgm:pt>
    <dgm:pt modelId="{73E46B72-0119-4FF9-BB35-B8F021B9E5B2}" type="sibTrans" cxnId="{38AD1691-B7C0-40DF-A0DB-FEFF138F4834}">
      <dgm:prSet/>
      <dgm:spPr/>
      <dgm:t>
        <a:bodyPr/>
        <a:lstStyle/>
        <a:p>
          <a:endParaRPr lang="pl-PL"/>
        </a:p>
      </dgm:t>
    </dgm:pt>
    <dgm:pt modelId="{B51211A9-B02C-47E8-B1C1-323D114E8C52}">
      <dgm:prSet custT="1"/>
      <dgm:spPr>
        <a:solidFill>
          <a:srgbClr val="01354D"/>
        </a:solidFill>
      </dgm:spPr>
      <dgm:t>
        <a:bodyPr/>
        <a:lstStyle/>
        <a:p>
          <a:r>
            <a:rPr lang="pl-PL" sz="1700" dirty="0">
              <a:latin typeface="Fira Sans" panose="020B0503050000020004" pitchFamily="34" charset="0"/>
            </a:rPr>
            <a:t>Integruje</a:t>
          </a:r>
        </a:p>
      </dgm:t>
    </dgm:pt>
    <dgm:pt modelId="{576CB95C-E963-4264-9BF5-E4170C0F86AE}" type="parTrans" cxnId="{D0FE73B0-C6A0-4D7A-88EB-C3E1B2889FE6}">
      <dgm:prSet/>
      <dgm:spPr/>
      <dgm:t>
        <a:bodyPr/>
        <a:lstStyle/>
        <a:p>
          <a:endParaRPr lang="pl-PL"/>
        </a:p>
      </dgm:t>
    </dgm:pt>
    <dgm:pt modelId="{B4C15B8A-A6F9-4485-9E55-9D99B31140AF}" type="sibTrans" cxnId="{D0FE73B0-C6A0-4D7A-88EB-C3E1B2889FE6}">
      <dgm:prSet/>
      <dgm:spPr/>
      <dgm:t>
        <a:bodyPr/>
        <a:lstStyle/>
        <a:p>
          <a:endParaRPr lang="pl-PL"/>
        </a:p>
      </dgm:t>
    </dgm:pt>
    <dgm:pt modelId="{F2379FA9-EC89-4EBD-8463-E1BE6FB81734}">
      <dgm:prSet custT="1"/>
      <dgm:spPr>
        <a:solidFill>
          <a:srgbClr val="01354D"/>
        </a:solidFill>
      </dgm:spPr>
      <dgm:t>
        <a:bodyPr/>
        <a:lstStyle/>
        <a:p>
          <a:r>
            <a:rPr lang="pl-PL" sz="1700" dirty="0">
              <a:latin typeface="Fira Sans" panose="020B0503050000020004" pitchFamily="34" charset="0"/>
            </a:rPr>
            <a:t>Rozwija wspólnotę</a:t>
          </a:r>
        </a:p>
      </dgm:t>
    </dgm:pt>
    <dgm:pt modelId="{A4D6981B-F70E-486A-83EC-06986C3BA284}" type="parTrans" cxnId="{899A4448-8C99-4DB4-BA09-1711FA3128A6}">
      <dgm:prSet/>
      <dgm:spPr/>
      <dgm:t>
        <a:bodyPr/>
        <a:lstStyle/>
        <a:p>
          <a:endParaRPr lang="pl-PL"/>
        </a:p>
      </dgm:t>
    </dgm:pt>
    <dgm:pt modelId="{036D3DA2-416F-48FA-8BF1-9424E26F567D}" type="sibTrans" cxnId="{899A4448-8C99-4DB4-BA09-1711FA3128A6}">
      <dgm:prSet/>
      <dgm:spPr/>
      <dgm:t>
        <a:bodyPr/>
        <a:lstStyle/>
        <a:p>
          <a:endParaRPr lang="pl-PL"/>
        </a:p>
      </dgm:t>
    </dgm:pt>
    <dgm:pt modelId="{40A3514C-A8F2-4E5E-86C9-BA0F097C3345}" type="pres">
      <dgm:prSet presAssocID="{85892D32-E02F-4281-9BC2-B324C85B4B4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A2B05FC0-4505-4634-B1A2-FEFA51800BF8}" type="pres">
      <dgm:prSet presAssocID="{044FC6AF-C196-4218-AD0F-B652A0E7D84D}" presName="singleCycle" presStyleCnt="0"/>
      <dgm:spPr/>
    </dgm:pt>
    <dgm:pt modelId="{87525BEF-6ACD-4E41-B0C1-71BFD2CF69AA}" type="pres">
      <dgm:prSet presAssocID="{044FC6AF-C196-4218-AD0F-B652A0E7D84D}" presName="singleCenter" presStyleLbl="node1" presStyleIdx="0" presStyleCnt="8">
        <dgm:presLayoutVars>
          <dgm:chMax val="7"/>
          <dgm:chPref val="7"/>
        </dgm:presLayoutVars>
      </dgm:prSet>
      <dgm:spPr/>
      <dgm:t>
        <a:bodyPr/>
        <a:lstStyle/>
        <a:p>
          <a:endParaRPr lang="pl-PL"/>
        </a:p>
      </dgm:t>
    </dgm:pt>
    <dgm:pt modelId="{C56F7A66-F557-492D-87B8-AAD78BC8027C}" type="pres">
      <dgm:prSet presAssocID="{28122C5F-A4CB-406C-8A14-2A13FBA42296}" presName="Name56" presStyleLbl="parChTrans1D2" presStyleIdx="0" presStyleCnt="7"/>
      <dgm:spPr/>
      <dgm:t>
        <a:bodyPr/>
        <a:lstStyle/>
        <a:p>
          <a:endParaRPr lang="pl-PL"/>
        </a:p>
      </dgm:t>
    </dgm:pt>
    <dgm:pt modelId="{95A9FC00-4B9B-43A2-8F71-B44573274FB5}" type="pres">
      <dgm:prSet presAssocID="{5CA65FBF-BEAA-4A96-BAD0-94DC30DA6410}" presName="text0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C4C9354-59A3-4E16-82FF-B23BE3370BDD}" type="pres">
      <dgm:prSet presAssocID="{7CE0FBCC-ABCB-4DA0-8017-D9B9722ADCFC}" presName="Name56" presStyleLbl="parChTrans1D2" presStyleIdx="1" presStyleCnt="7"/>
      <dgm:spPr/>
      <dgm:t>
        <a:bodyPr/>
        <a:lstStyle/>
        <a:p>
          <a:endParaRPr lang="pl-PL"/>
        </a:p>
      </dgm:t>
    </dgm:pt>
    <dgm:pt modelId="{281E39B6-B40C-46E2-B9DA-D113B0A07FCA}" type="pres">
      <dgm:prSet presAssocID="{1A2B7E19-5031-4CC0-A566-6D54DBE92B2D}" presName="text0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27FF79E-28DD-4810-82EA-D16ED54BB325}" type="pres">
      <dgm:prSet presAssocID="{A4D6981B-F70E-486A-83EC-06986C3BA284}" presName="Name56" presStyleLbl="parChTrans1D2" presStyleIdx="2" presStyleCnt="7"/>
      <dgm:spPr/>
      <dgm:t>
        <a:bodyPr/>
        <a:lstStyle/>
        <a:p>
          <a:endParaRPr lang="pl-PL"/>
        </a:p>
      </dgm:t>
    </dgm:pt>
    <dgm:pt modelId="{F762EB9A-2F2E-4D3C-924F-F83681FC46EC}" type="pres">
      <dgm:prSet presAssocID="{F2379FA9-EC89-4EBD-8463-E1BE6FB81734}" presName="text0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34BF363-4D09-4AC4-B289-1AC369D1A3BC}" type="pres">
      <dgm:prSet presAssocID="{576CB95C-E963-4264-9BF5-E4170C0F86AE}" presName="Name56" presStyleLbl="parChTrans1D2" presStyleIdx="3" presStyleCnt="7"/>
      <dgm:spPr/>
      <dgm:t>
        <a:bodyPr/>
        <a:lstStyle/>
        <a:p>
          <a:endParaRPr lang="pl-PL"/>
        </a:p>
      </dgm:t>
    </dgm:pt>
    <dgm:pt modelId="{AE908AF2-3374-4753-B61E-4F93535E4947}" type="pres">
      <dgm:prSet presAssocID="{B51211A9-B02C-47E8-B1C1-323D114E8C52}" presName="text0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F2E4B49-2EDE-4B26-833A-4C2945A7998E}" type="pres">
      <dgm:prSet presAssocID="{0786CA30-F614-4943-8709-8583E7DB1281}" presName="Name56" presStyleLbl="parChTrans1D2" presStyleIdx="4" presStyleCnt="7"/>
      <dgm:spPr/>
      <dgm:t>
        <a:bodyPr/>
        <a:lstStyle/>
        <a:p>
          <a:endParaRPr lang="pl-PL"/>
        </a:p>
      </dgm:t>
    </dgm:pt>
    <dgm:pt modelId="{973AA655-0333-48D2-BC74-650EA8768220}" type="pres">
      <dgm:prSet presAssocID="{33CEE11D-867B-43DD-8E82-6DC66F4B61E0}" presName="text0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FD4DAC9-D2B7-44D6-A461-F5BA325DAFD5}" type="pres">
      <dgm:prSet presAssocID="{E1A7DED2-80C8-4617-962F-4789BA05532A}" presName="Name56" presStyleLbl="parChTrans1D2" presStyleIdx="5" presStyleCnt="7"/>
      <dgm:spPr/>
      <dgm:t>
        <a:bodyPr/>
        <a:lstStyle/>
        <a:p>
          <a:endParaRPr lang="pl-PL"/>
        </a:p>
      </dgm:t>
    </dgm:pt>
    <dgm:pt modelId="{70599E4D-9228-4C88-ABB6-0A7F98BB26B6}" type="pres">
      <dgm:prSet presAssocID="{6A348864-8F61-4980-A924-6ADFF45397E6}" presName="text0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4838E66-526C-4BD6-9359-7ACDED2EEAD8}" type="pres">
      <dgm:prSet presAssocID="{590E6166-2022-497A-8CF0-755A28B8AA45}" presName="Name56" presStyleLbl="parChTrans1D2" presStyleIdx="6" presStyleCnt="7"/>
      <dgm:spPr/>
      <dgm:t>
        <a:bodyPr/>
        <a:lstStyle/>
        <a:p>
          <a:endParaRPr lang="pl-PL"/>
        </a:p>
      </dgm:t>
    </dgm:pt>
    <dgm:pt modelId="{BFBCB02A-6F58-41D4-8D2A-3D0C5845C8E9}" type="pres">
      <dgm:prSet presAssocID="{20541429-A9ED-49EA-9FA8-AF284EDBA679}" presName="text0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58CB534-298B-4E22-9433-BB7BF0653B5D}" srcId="{044FC6AF-C196-4218-AD0F-B652A0E7D84D}" destId="{20541429-A9ED-49EA-9FA8-AF284EDBA679}" srcOrd="6" destOrd="0" parTransId="{590E6166-2022-497A-8CF0-755A28B8AA45}" sibTransId="{0ABE2621-6611-47B9-BD70-8B24DAABB012}"/>
    <dgm:cxn modelId="{B97F7B2B-6F68-44E8-B768-D1A48CD89B04}" type="presOf" srcId="{6A348864-8F61-4980-A924-6ADFF45397E6}" destId="{70599E4D-9228-4C88-ABB6-0A7F98BB26B6}" srcOrd="0" destOrd="0" presId="urn:microsoft.com/office/officeart/2008/layout/RadialCluster"/>
    <dgm:cxn modelId="{D0FE73B0-C6A0-4D7A-88EB-C3E1B2889FE6}" srcId="{044FC6AF-C196-4218-AD0F-B652A0E7D84D}" destId="{B51211A9-B02C-47E8-B1C1-323D114E8C52}" srcOrd="3" destOrd="0" parTransId="{576CB95C-E963-4264-9BF5-E4170C0F86AE}" sibTransId="{B4C15B8A-A6F9-4485-9E55-9D99B31140AF}"/>
    <dgm:cxn modelId="{E5C8E740-205F-47A5-99CD-9CF3CE554936}" type="presOf" srcId="{A4D6981B-F70E-486A-83EC-06986C3BA284}" destId="{827FF79E-28DD-4810-82EA-D16ED54BB325}" srcOrd="0" destOrd="0" presId="urn:microsoft.com/office/officeart/2008/layout/RadialCluster"/>
    <dgm:cxn modelId="{B5835D85-D706-4EA8-9602-E4FF31680F5E}" type="presOf" srcId="{28122C5F-A4CB-406C-8A14-2A13FBA42296}" destId="{C56F7A66-F557-492D-87B8-AAD78BC8027C}" srcOrd="0" destOrd="0" presId="urn:microsoft.com/office/officeart/2008/layout/RadialCluster"/>
    <dgm:cxn modelId="{D9A034B7-EF90-4500-B8AC-4D99E14E374C}" type="presOf" srcId="{20541429-A9ED-49EA-9FA8-AF284EDBA679}" destId="{BFBCB02A-6F58-41D4-8D2A-3D0C5845C8E9}" srcOrd="0" destOrd="0" presId="urn:microsoft.com/office/officeart/2008/layout/RadialCluster"/>
    <dgm:cxn modelId="{C73326EF-7AAD-4642-968D-BBEB5FD4A3C2}" type="presOf" srcId="{B51211A9-B02C-47E8-B1C1-323D114E8C52}" destId="{AE908AF2-3374-4753-B61E-4F93535E4947}" srcOrd="0" destOrd="0" presId="urn:microsoft.com/office/officeart/2008/layout/RadialCluster"/>
    <dgm:cxn modelId="{1B8B3C52-7546-48B6-8CCD-642C2DCFFCD4}" srcId="{044FC6AF-C196-4218-AD0F-B652A0E7D84D}" destId="{5CA65FBF-BEAA-4A96-BAD0-94DC30DA6410}" srcOrd="0" destOrd="0" parTransId="{28122C5F-A4CB-406C-8A14-2A13FBA42296}" sibTransId="{369AC7A6-D7F8-489E-B9B2-4F4342B259DD}"/>
    <dgm:cxn modelId="{AA840B5C-96B1-48C8-87B6-72BE29C1FA51}" type="presOf" srcId="{044FC6AF-C196-4218-AD0F-B652A0E7D84D}" destId="{87525BEF-6ACD-4E41-B0C1-71BFD2CF69AA}" srcOrd="0" destOrd="0" presId="urn:microsoft.com/office/officeart/2008/layout/RadialCluster"/>
    <dgm:cxn modelId="{61761BA4-A60B-4909-9017-5A4DAF19E51F}" type="presOf" srcId="{7CE0FBCC-ABCB-4DA0-8017-D9B9722ADCFC}" destId="{FC4C9354-59A3-4E16-82FF-B23BE3370BDD}" srcOrd="0" destOrd="0" presId="urn:microsoft.com/office/officeart/2008/layout/RadialCluster"/>
    <dgm:cxn modelId="{2743B917-2019-4B73-9DF2-FB033BFCA907}" type="presOf" srcId="{1A2B7E19-5031-4CC0-A566-6D54DBE92B2D}" destId="{281E39B6-B40C-46E2-B9DA-D113B0A07FCA}" srcOrd="0" destOrd="0" presId="urn:microsoft.com/office/officeart/2008/layout/RadialCluster"/>
    <dgm:cxn modelId="{A57B650F-EF57-4A27-BB13-49D90D2599ED}" type="presOf" srcId="{576CB95C-E963-4264-9BF5-E4170C0F86AE}" destId="{E34BF363-4D09-4AC4-B289-1AC369D1A3BC}" srcOrd="0" destOrd="0" presId="urn:microsoft.com/office/officeart/2008/layout/RadialCluster"/>
    <dgm:cxn modelId="{899A4448-8C99-4DB4-BA09-1711FA3128A6}" srcId="{044FC6AF-C196-4218-AD0F-B652A0E7D84D}" destId="{F2379FA9-EC89-4EBD-8463-E1BE6FB81734}" srcOrd="2" destOrd="0" parTransId="{A4D6981B-F70E-486A-83EC-06986C3BA284}" sibTransId="{036D3DA2-416F-48FA-8BF1-9424E26F567D}"/>
    <dgm:cxn modelId="{3D74A609-114E-4BEF-9BB0-9D21568D2D1F}" type="presOf" srcId="{85892D32-E02F-4281-9BC2-B324C85B4B4E}" destId="{40A3514C-A8F2-4E5E-86C9-BA0F097C3345}" srcOrd="0" destOrd="0" presId="urn:microsoft.com/office/officeart/2008/layout/RadialCluster"/>
    <dgm:cxn modelId="{10D4DB4A-0089-49D7-9C7C-056DE1EF5EA7}" srcId="{044FC6AF-C196-4218-AD0F-B652A0E7D84D}" destId="{1A2B7E19-5031-4CC0-A566-6D54DBE92B2D}" srcOrd="1" destOrd="0" parTransId="{7CE0FBCC-ABCB-4DA0-8017-D9B9722ADCFC}" sibTransId="{D4374727-F98F-4250-84F3-AA50F3C81CCB}"/>
    <dgm:cxn modelId="{34FBAF65-2347-4EFF-8406-64406C5E7C61}" type="presOf" srcId="{E1A7DED2-80C8-4617-962F-4789BA05532A}" destId="{0FD4DAC9-D2B7-44D6-A461-F5BA325DAFD5}" srcOrd="0" destOrd="0" presId="urn:microsoft.com/office/officeart/2008/layout/RadialCluster"/>
    <dgm:cxn modelId="{21085F7F-9C1D-40C0-B63A-E365E82979F7}" type="presOf" srcId="{F2379FA9-EC89-4EBD-8463-E1BE6FB81734}" destId="{F762EB9A-2F2E-4D3C-924F-F83681FC46EC}" srcOrd="0" destOrd="0" presId="urn:microsoft.com/office/officeart/2008/layout/RadialCluster"/>
    <dgm:cxn modelId="{38AD1691-B7C0-40DF-A0DB-FEFF138F4834}" srcId="{044FC6AF-C196-4218-AD0F-B652A0E7D84D}" destId="{33CEE11D-867B-43DD-8E82-6DC66F4B61E0}" srcOrd="4" destOrd="0" parTransId="{0786CA30-F614-4943-8709-8583E7DB1281}" sibTransId="{73E46B72-0119-4FF9-BB35-B8F021B9E5B2}"/>
    <dgm:cxn modelId="{8946DD1C-39C3-4840-8D43-59D8610C1CF7}" type="presOf" srcId="{0786CA30-F614-4943-8709-8583E7DB1281}" destId="{4F2E4B49-2EDE-4B26-833A-4C2945A7998E}" srcOrd="0" destOrd="0" presId="urn:microsoft.com/office/officeart/2008/layout/RadialCluster"/>
    <dgm:cxn modelId="{10410268-160F-4470-9F44-341239F62917}" srcId="{85892D32-E02F-4281-9BC2-B324C85B4B4E}" destId="{044FC6AF-C196-4218-AD0F-B652A0E7D84D}" srcOrd="0" destOrd="0" parTransId="{DFEB4283-739C-4F4F-AC14-80AF0449FC55}" sibTransId="{7DDFAB8D-5AD9-4EE2-939B-71A8F4515CBC}"/>
    <dgm:cxn modelId="{AC813F1D-486D-4FE3-97B2-0C0D2DAD3B17}" type="presOf" srcId="{5CA65FBF-BEAA-4A96-BAD0-94DC30DA6410}" destId="{95A9FC00-4B9B-43A2-8F71-B44573274FB5}" srcOrd="0" destOrd="0" presId="urn:microsoft.com/office/officeart/2008/layout/RadialCluster"/>
    <dgm:cxn modelId="{82FB00F3-1013-47B3-883E-626C666B7F5D}" type="presOf" srcId="{590E6166-2022-497A-8CF0-755A28B8AA45}" destId="{34838E66-526C-4BD6-9359-7ACDED2EEAD8}" srcOrd="0" destOrd="0" presId="urn:microsoft.com/office/officeart/2008/layout/RadialCluster"/>
    <dgm:cxn modelId="{478B9004-7D28-4D12-9142-DDE7F986C8E9}" srcId="{044FC6AF-C196-4218-AD0F-B652A0E7D84D}" destId="{6A348864-8F61-4980-A924-6ADFF45397E6}" srcOrd="5" destOrd="0" parTransId="{E1A7DED2-80C8-4617-962F-4789BA05532A}" sibTransId="{6C985C0A-1A38-476B-B007-2D6C7278CC46}"/>
    <dgm:cxn modelId="{324C1BB8-5A91-44FF-A1CE-FA342C4F6BD8}" type="presOf" srcId="{33CEE11D-867B-43DD-8E82-6DC66F4B61E0}" destId="{973AA655-0333-48D2-BC74-650EA8768220}" srcOrd="0" destOrd="0" presId="urn:microsoft.com/office/officeart/2008/layout/RadialCluster"/>
    <dgm:cxn modelId="{385645EF-D715-4283-8285-BEA541FEFFBC}" type="presParOf" srcId="{40A3514C-A8F2-4E5E-86C9-BA0F097C3345}" destId="{A2B05FC0-4505-4634-B1A2-FEFA51800BF8}" srcOrd="0" destOrd="0" presId="urn:microsoft.com/office/officeart/2008/layout/RadialCluster"/>
    <dgm:cxn modelId="{D27199D9-A906-4182-8AAF-6C4085B922DB}" type="presParOf" srcId="{A2B05FC0-4505-4634-B1A2-FEFA51800BF8}" destId="{87525BEF-6ACD-4E41-B0C1-71BFD2CF69AA}" srcOrd="0" destOrd="0" presId="urn:microsoft.com/office/officeart/2008/layout/RadialCluster"/>
    <dgm:cxn modelId="{8E01E686-6B0D-45C0-B133-C201541B2FFE}" type="presParOf" srcId="{A2B05FC0-4505-4634-B1A2-FEFA51800BF8}" destId="{C56F7A66-F557-492D-87B8-AAD78BC8027C}" srcOrd="1" destOrd="0" presId="urn:microsoft.com/office/officeart/2008/layout/RadialCluster"/>
    <dgm:cxn modelId="{43721192-E7FC-4E14-AC0B-B76201A686B2}" type="presParOf" srcId="{A2B05FC0-4505-4634-B1A2-FEFA51800BF8}" destId="{95A9FC00-4B9B-43A2-8F71-B44573274FB5}" srcOrd="2" destOrd="0" presId="urn:microsoft.com/office/officeart/2008/layout/RadialCluster"/>
    <dgm:cxn modelId="{B1A67FB7-85C8-4AAF-8CE1-A76FB730255B}" type="presParOf" srcId="{A2B05FC0-4505-4634-B1A2-FEFA51800BF8}" destId="{FC4C9354-59A3-4E16-82FF-B23BE3370BDD}" srcOrd="3" destOrd="0" presId="urn:microsoft.com/office/officeart/2008/layout/RadialCluster"/>
    <dgm:cxn modelId="{578FDD81-F033-4AD1-9116-D5B2D2AC41C1}" type="presParOf" srcId="{A2B05FC0-4505-4634-B1A2-FEFA51800BF8}" destId="{281E39B6-B40C-46E2-B9DA-D113B0A07FCA}" srcOrd="4" destOrd="0" presId="urn:microsoft.com/office/officeart/2008/layout/RadialCluster"/>
    <dgm:cxn modelId="{060321CD-3EBC-4D77-B6BC-DE24050C61C4}" type="presParOf" srcId="{A2B05FC0-4505-4634-B1A2-FEFA51800BF8}" destId="{827FF79E-28DD-4810-82EA-D16ED54BB325}" srcOrd="5" destOrd="0" presId="urn:microsoft.com/office/officeart/2008/layout/RadialCluster"/>
    <dgm:cxn modelId="{5BD86B2A-A8B2-4489-B892-35E53018B444}" type="presParOf" srcId="{A2B05FC0-4505-4634-B1A2-FEFA51800BF8}" destId="{F762EB9A-2F2E-4D3C-924F-F83681FC46EC}" srcOrd="6" destOrd="0" presId="urn:microsoft.com/office/officeart/2008/layout/RadialCluster"/>
    <dgm:cxn modelId="{D9F56F0D-0268-4DD1-9A3E-4C2B253F85BF}" type="presParOf" srcId="{A2B05FC0-4505-4634-B1A2-FEFA51800BF8}" destId="{E34BF363-4D09-4AC4-B289-1AC369D1A3BC}" srcOrd="7" destOrd="0" presId="urn:microsoft.com/office/officeart/2008/layout/RadialCluster"/>
    <dgm:cxn modelId="{A70D3E4A-B7FD-41A2-A3FE-D3DD3D7561F2}" type="presParOf" srcId="{A2B05FC0-4505-4634-B1A2-FEFA51800BF8}" destId="{AE908AF2-3374-4753-B61E-4F93535E4947}" srcOrd="8" destOrd="0" presId="urn:microsoft.com/office/officeart/2008/layout/RadialCluster"/>
    <dgm:cxn modelId="{7D7BC8B5-6EC6-49F7-B6E8-ED0D60DED33C}" type="presParOf" srcId="{A2B05FC0-4505-4634-B1A2-FEFA51800BF8}" destId="{4F2E4B49-2EDE-4B26-833A-4C2945A7998E}" srcOrd="9" destOrd="0" presId="urn:microsoft.com/office/officeart/2008/layout/RadialCluster"/>
    <dgm:cxn modelId="{550E407E-F71E-4C8B-8300-6599379D4FB8}" type="presParOf" srcId="{A2B05FC0-4505-4634-B1A2-FEFA51800BF8}" destId="{973AA655-0333-48D2-BC74-650EA8768220}" srcOrd="10" destOrd="0" presId="urn:microsoft.com/office/officeart/2008/layout/RadialCluster"/>
    <dgm:cxn modelId="{BD50CD1C-6E63-43FE-811A-A92B476A488A}" type="presParOf" srcId="{A2B05FC0-4505-4634-B1A2-FEFA51800BF8}" destId="{0FD4DAC9-D2B7-44D6-A461-F5BA325DAFD5}" srcOrd="11" destOrd="0" presId="urn:microsoft.com/office/officeart/2008/layout/RadialCluster"/>
    <dgm:cxn modelId="{5A686B50-B917-4ED5-B0EF-4B6510FAD8AC}" type="presParOf" srcId="{A2B05FC0-4505-4634-B1A2-FEFA51800BF8}" destId="{70599E4D-9228-4C88-ABB6-0A7F98BB26B6}" srcOrd="12" destOrd="0" presId="urn:microsoft.com/office/officeart/2008/layout/RadialCluster"/>
    <dgm:cxn modelId="{07E7A617-1DAF-488C-893E-9383615DDD18}" type="presParOf" srcId="{A2B05FC0-4505-4634-B1A2-FEFA51800BF8}" destId="{34838E66-526C-4BD6-9359-7ACDED2EEAD8}" srcOrd="13" destOrd="0" presId="urn:microsoft.com/office/officeart/2008/layout/RadialCluster"/>
    <dgm:cxn modelId="{895B7A7E-C2EB-4E53-A941-8B43AA3E222C}" type="presParOf" srcId="{A2B05FC0-4505-4634-B1A2-FEFA51800BF8}" destId="{BFBCB02A-6F58-41D4-8D2A-3D0C5845C8E9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27BB59-FA84-4256-90FB-AE680F760DD1}" type="datetimeFigureOut">
              <a:rPr lang="pl-PL" smtClean="0"/>
              <a:pPr/>
              <a:t>2022-06-27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759E8-D595-4F71-96C1-7CECB4B8D36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70550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9759E8-D595-4F71-96C1-7CECB4B8D3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0449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759E8-D595-4F71-96C1-7CECB4B8D36C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33359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759E8-D595-4F71-96C1-7CECB4B8D36C}" type="slidenum">
              <a:rPr lang="pl-PL" smtClean="0"/>
              <a:pPr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44572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759E8-D595-4F71-96C1-7CECB4B8D36C}" type="slidenum">
              <a:rPr lang="pl-PL" smtClean="0"/>
              <a:pPr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90153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759E8-D595-4F71-96C1-7CECB4B8D36C}" type="slidenum">
              <a:rPr lang="pl-PL" smtClean="0"/>
              <a:pPr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38964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759E8-D595-4F71-96C1-7CECB4B8D36C}" type="slidenum">
              <a:rPr lang="pl-PL" smtClean="0"/>
              <a:pPr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92309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759E8-D595-4F71-96C1-7CECB4B8D36C}" type="slidenum">
              <a:rPr lang="pl-PL" smtClean="0"/>
              <a:pPr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52453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759E8-D595-4F71-96C1-7CECB4B8D36C}" type="slidenum">
              <a:rPr lang="pl-PL" smtClean="0"/>
              <a:pPr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25706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759E8-D595-4F71-96C1-7CECB4B8D36C}" type="slidenum">
              <a:rPr lang="pl-PL" smtClean="0"/>
              <a:pPr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95140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759E8-D595-4F71-96C1-7CECB4B8D36C}" type="slidenum">
              <a:rPr lang="pl-PL" smtClean="0"/>
              <a:pPr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421508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759E8-D595-4F71-96C1-7CECB4B8D36C}" type="slidenum">
              <a:rPr lang="pl-PL" smtClean="0"/>
              <a:pPr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45160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759E8-D595-4F71-96C1-7CECB4B8D36C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957015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9759E8-D595-4F71-96C1-7CECB4B8D3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88572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759E8-D595-4F71-96C1-7CECB4B8D36C}" type="slidenum">
              <a:rPr lang="pl-PL" smtClean="0"/>
              <a:pPr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884241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759E8-D595-4F71-96C1-7CECB4B8D36C}" type="slidenum">
              <a:rPr lang="pl-PL" smtClean="0"/>
              <a:pPr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893233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759E8-D595-4F71-96C1-7CECB4B8D36C}" type="slidenum">
              <a:rPr lang="pl-PL" smtClean="0"/>
              <a:pPr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192078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759E8-D595-4F71-96C1-7CECB4B8D36C}" type="slidenum">
              <a:rPr lang="pl-PL" smtClean="0"/>
              <a:pPr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896320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759E8-D595-4F71-96C1-7CECB4B8D36C}" type="slidenum">
              <a:rPr lang="pl-PL" smtClean="0"/>
              <a:pPr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350479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759E8-D595-4F71-96C1-7CECB4B8D36C}" type="slidenum">
              <a:rPr lang="pl-PL" smtClean="0"/>
              <a:pPr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09132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759E8-D595-4F71-96C1-7CECB4B8D36C}" type="slidenum">
              <a:rPr lang="pl-PL" smtClean="0"/>
              <a:pPr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194170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759E8-D595-4F71-96C1-7CECB4B8D36C}" type="slidenum">
              <a:rPr lang="pl-PL" smtClean="0"/>
              <a:pPr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391622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759E8-D595-4F71-96C1-7CECB4B8D36C}" type="slidenum">
              <a:rPr lang="pl-PL" smtClean="0"/>
              <a:pPr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34512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759E8-D595-4F71-96C1-7CECB4B8D36C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656596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759E8-D595-4F71-96C1-7CECB4B8D36C}" type="slidenum">
              <a:rPr lang="pl-PL" smtClean="0"/>
              <a:pPr/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2368012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759E8-D595-4F71-96C1-7CECB4B8D36C}" type="slidenum">
              <a:rPr lang="pl-PL" smtClean="0"/>
              <a:pPr/>
              <a:t>58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455966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759E8-D595-4F71-96C1-7CECB4B8D36C}" type="slidenum">
              <a:rPr lang="pl-PL" smtClean="0"/>
              <a:pPr/>
              <a:t>59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293065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21A6E-CA92-4185-8232-041257401BC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71126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21A6E-CA92-4185-8232-041257401BC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34287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21A6E-CA92-4185-8232-041257401BC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76054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21A6E-CA92-4185-8232-041257401BC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53180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21A6E-CA92-4185-8232-041257401BC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19828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21A6E-CA92-4185-8232-041257401BC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87428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21A6E-CA92-4185-8232-041257401BC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914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759E8-D595-4F71-96C1-7CECB4B8D36C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207134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21A6E-CA92-4185-8232-041257401BC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92020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21A6E-CA92-4185-8232-041257401BC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76639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21A6E-CA92-4185-8232-041257401BC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40389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21A6E-CA92-4185-8232-041257401BC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93865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21A6E-CA92-4185-8232-041257401BC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82510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21A6E-CA92-4185-8232-041257401BC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551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759E8-D595-4F71-96C1-7CECB4B8D36C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49591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759E8-D595-4F71-96C1-7CECB4B8D36C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47511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759E8-D595-4F71-96C1-7CECB4B8D36C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5252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759E8-D595-4F71-96C1-7CECB4B8D36C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797889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759E8-D595-4F71-96C1-7CECB4B8D36C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91034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2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2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2.pn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2.pn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2.pn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2.pn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2.pn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pn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Relationship Id="rId9" Type="http://schemas.openxmlformats.org/officeDocument/2006/relationships/image" Target="../media/image11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773936" y="0"/>
            <a:ext cx="3379032" cy="3728587"/>
            <a:chOff x="0" y="0"/>
            <a:chExt cx="7366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53441" y="321030"/>
            <a:ext cx="1820021" cy="2439362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  <a:solidFill>
            <a:srgbClr val="B81452"/>
          </a:solidFill>
        </p:grpSpPr>
        <p:sp>
          <p:nvSpPr>
            <p:cNvPr id="10" name="Freeform 1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2" name="TextBox 12"/>
          <p:cNvSpPr txBox="1"/>
          <p:nvPr/>
        </p:nvSpPr>
        <p:spPr>
          <a:xfrm>
            <a:off x="3180894" y="2872503"/>
            <a:ext cx="11926212" cy="5950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8"/>
              </a:lnSpc>
            </a:pPr>
            <a:r>
              <a:rPr lang="en-US" sz="8306" dirty="0" err="1">
                <a:solidFill>
                  <a:srgbClr val="0E3553"/>
                </a:solidFill>
                <a:latin typeface="Fira Sans" panose="020B0503050000020004" pitchFamily="34" charset="0"/>
              </a:rPr>
              <a:t>Raport</a:t>
            </a:r>
            <a:endParaRPr lang="en-US" sz="8306" dirty="0">
              <a:solidFill>
                <a:srgbClr val="0E3553"/>
              </a:solidFill>
              <a:latin typeface="Fira Sans" panose="020B0503050000020004" pitchFamily="34" charset="0"/>
            </a:endParaRPr>
          </a:p>
          <a:p>
            <a:pPr algn="ctr">
              <a:lnSpc>
                <a:spcPts val="11628"/>
              </a:lnSpc>
              <a:spcBef>
                <a:spcPct val="0"/>
              </a:spcBef>
            </a:pPr>
            <a:r>
              <a:rPr lang="en-US" sz="8306" dirty="0">
                <a:solidFill>
                  <a:srgbClr val="0E3553"/>
                </a:solidFill>
                <a:latin typeface="Fira Sans" panose="020B0503050000020004" pitchFamily="34" charset="0"/>
              </a:rPr>
              <a:t>o </a:t>
            </a:r>
            <a:r>
              <a:rPr lang="en-US" sz="8306" dirty="0" err="1">
                <a:solidFill>
                  <a:srgbClr val="0E3553"/>
                </a:solidFill>
                <a:latin typeface="Fira Sans" panose="020B0503050000020004" pitchFamily="34" charset="0"/>
              </a:rPr>
              <a:t>stanie</a:t>
            </a:r>
            <a:r>
              <a:rPr lang="en-US" sz="8306" dirty="0">
                <a:solidFill>
                  <a:srgbClr val="0E3553"/>
                </a:solidFill>
                <a:latin typeface="Fira Sans" panose="020B0503050000020004" pitchFamily="34" charset="0"/>
              </a:rPr>
              <a:t> </a:t>
            </a:r>
            <a:r>
              <a:rPr lang="pl-PL" sz="8306" dirty="0">
                <a:solidFill>
                  <a:srgbClr val="0E3553"/>
                </a:solidFill>
                <a:latin typeface="Fira Sans" panose="020B0503050000020004" pitchFamily="34" charset="0"/>
              </a:rPr>
              <a:t>G</a:t>
            </a:r>
            <a:r>
              <a:rPr lang="en-US" sz="8306" dirty="0" err="1">
                <a:solidFill>
                  <a:srgbClr val="0E3553"/>
                </a:solidFill>
                <a:latin typeface="Fira Sans" panose="020B0503050000020004" pitchFamily="34" charset="0"/>
              </a:rPr>
              <a:t>miny</a:t>
            </a:r>
            <a:r>
              <a:rPr lang="en-US" sz="8306" dirty="0">
                <a:solidFill>
                  <a:srgbClr val="0E3553"/>
                </a:solidFill>
                <a:latin typeface="Fira Sans" panose="020B0503050000020004" pitchFamily="34" charset="0"/>
              </a:rPr>
              <a:t> </a:t>
            </a:r>
            <a:r>
              <a:rPr lang="en-US" sz="8306" dirty="0" err="1">
                <a:solidFill>
                  <a:srgbClr val="0E3553"/>
                </a:solidFill>
                <a:latin typeface="Fira Sans" panose="020B0503050000020004" pitchFamily="34" charset="0"/>
              </a:rPr>
              <a:t>Gryfino</a:t>
            </a:r>
            <a:r>
              <a:rPr lang="pl-PL" sz="8306" dirty="0">
                <a:solidFill>
                  <a:srgbClr val="0E3553"/>
                </a:solidFill>
                <a:latin typeface="Fira Sans" panose="020B0503050000020004" pitchFamily="34" charset="0"/>
              </a:rPr>
              <a:t> </a:t>
            </a:r>
            <a:br>
              <a:rPr lang="pl-PL" sz="8306" dirty="0">
                <a:solidFill>
                  <a:srgbClr val="0E3553"/>
                </a:solidFill>
                <a:latin typeface="Fira Sans" panose="020B0503050000020004" pitchFamily="34" charset="0"/>
              </a:rPr>
            </a:br>
            <a:r>
              <a:rPr lang="pl-PL" sz="8306" dirty="0">
                <a:solidFill>
                  <a:srgbClr val="0E3553"/>
                </a:solidFill>
                <a:latin typeface="Fira Sans" panose="020B0503050000020004" pitchFamily="34" charset="0"/>
              </a:rPr>
              <a:t>za rok 2021 </a:t>
            </a:r>
            <a:br>
              <a:rPr lang="pl-PL" sz="8306" dirty="0">
                <a:solidFill>
                  <a:srgbClr val="0E3553"/>
                </a:solidFill>
                <a:latin typeface="Fira Sans" panose="020B0503050000020004" pitchFamily="34" charset="0"/>
              </a:rPr>
            </a:br>
            <a:r>
              <a:rPr lang="pl-PL" sz="3200" dirty="0" smtClean="0">
                <a:solidFill>
                  <a:srgbClr val="0E3553"/>
                </a:solidFill>
                <a:latin typeface="Fira Sans" panose="020B0503050000020004" pitchFamily="34" charset="0"/>
              </a:rPr>
              <a:t>(prezentacja na sesji Rady Miejskiej w Gryfinie)</a:t>
            </a:r>
            <a:endParaRPr lang="en-US" sz="3200" dirty="0">
              <a:solidFill>
                <a:srgbClr val="0E3553"/>
              </a:solidFill>
              <a:latin typeface="Fira Sans" panose="020B05030500000200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3C6D945-2D3B-A753-593E-D984461BFA4B}"/>
              </a:ext>
            </a:extLst>
          </p:cNvPr>
          <p:cNvSpPr txBox="1">
            <a:spLocks/>
          </p:cNvSpPr>
          <p:nvPr/>
        </p:nvSpPr>
        <p:spPr>
          <a:xfrm>
            <a:off x="228600" y="140562"/>
            <a:ext cx="10947399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b="1" dirty="0">
                <a:solidFill>
                  <a:srgbClr val="01354D"/>
                </a:solidFill>
                <a:latin typeface="Fira Sans" panose="020B0503050000020004" pitchFamily="34" charset="0"/>
              </a:rPr>
              <a:t>Kluczowe inwestycje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525572B6-B7D9-4D2D-4822-F057CA7A19D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757284"/>
            <a:ext cx="6609629" cy="4406419"/>
          </a:xfrm>
          <a:prstGeom prst="rect">
            <a:avLst/>
          </a:prstGeom>
        </p:spPr>
      </p:pic>
      <p:sp>
        <p:nvSpPr>
          <p:cNvPr id="9" name="Tytuł 8">
            <a:extLst>
              <a:ext uri="{FF2B5EF4-FFF2-40B4-BE49-F238E27FC236}">
                <a16:creationId xmlns:a16="http://schemas.microsoft.com/office/drawing/2014/main" xmlns="" id="{909EF95E-CBA5-2C79-CEF3-851211D2C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313" y="2477363"/>
            <a:ext cx="9773371" cy="1143000"/>
          </a:xfrm>
        </p:spPr>
        <p:txBody>
          <a:bodyPr>
            <a:noAutofit/>
          </a:bodyPr>
          <a:lstStyle/>
          <a:p>
            <a:r>
              <a:rPr lang="pl-PL" sz="3200" dirty="0">
                <a:solidFill>
                  <a:srgbClr val="01354D"/>
                </a:solidFill>
                <a:latin typeface="Fira Sans" panose="020B0503050000020004" pitchFamily="34" charset="0"/>
              </a:rPr>
              <a:t>Podpisanie umowy na budowę obwodnicy Gryfina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D1422C68-C121-C009-9964-904392E7EC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b="21678"/>
          <a:stretch/>
        </p:blipFill>
        <p:spPr>
          <a:xfrm>
            <a:off x="11650299" y="3546498"/>
            <a:ext cx="6167771" cy="6702402"/>
          </a:xfrm>
          <a:prstGeom prst="rect">
            <a:avLst/>
          </a:prstGeom>
        </p:spPr>
      </p:pic>
      <p:sp>
        <p:nvSpPr>
          <p:cNvPr id="13" name="Tytuł 8">
            <a:extLst>
              <a:ext uri="{FF2B5EF4-FFF2-40B4-BE49-F238E27FC236}">
                <a16:creationId xmlns:a16="http://schemas.microsoft.com/office/drawing/2014/main" xmlns="" id="{BCE7A3EB-F56F-839E-4EB5-A04F361FBE68}"/>
              </a:ext>
            </a:extLst>
          </p:cNvPr>
          <p:cNvSpPr txBox="1">
            <a:spLocks/>
          </p:cNvSpPr>
          <p:nvPr/>
        </p:nvSpPr>
        <p:spPr>
          <a:xfrm>
            <a:off x="2133600" y="7232838"/>
            <a:ext cx="9773371" cy="1339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solidFill>
                  <a:srgbClr val="01354D"/>
                </a:solidFill>
                <a:latin typeface="Fira Sans" panose="020B0503050000020004" pitchFamily="34" charset="0"/>
              </a:rPr>
              <a:t>Oddany do użytku odcinek ścieżki rowerowej </a:t>
            </a:r>
            <a:br>
              <a:rPr lang="pl-PL" sz="3200" dirty="0">
                <a:solidFill>
                  <a:srgbClr val="01354D"/>
                </a:solidFill>
                <a:latin typeface="Fira Sans" panose="020B0503050000020004" pitchFamily="34" charset="0"/>
              </a:rPr>
            </a:br>
            <a:r>
              <a:rPr lang="pl-PL" sz="3200" dirty="0">
                <a:solidFill>
                  <a:srgbClr val="01354D"/>
                </a:solidFill>
                <a:latin typeface="Fira Sans" panose="020B0503050000020004" pitchFamily="34" charset="0"/>
              </a:rPr>
              <a:t>od miejscowości Wełtyń do Strefy Przemysłowej </a:t>
            </a:r>
            <a:br>
              <a:rPr lang="pl-PL" sz="3200" dirty="0">
                <a:solidFill>
                  <a:srgbClr val="01354D"/>
                </a:solidFill>
                <a:latin typeface="Fira Sans" panose="020B0503050000020004" pitchFamily="34" charset="0"/>
              </a:rPr>
            </a:br>
            <a:r>
              <a:rPr lang="pl-PL" sz="3200" dirty="0">
                <a:solidFill>
                  <a:srgbClr val="01354D"/>
                </a:solidFill>
                <a:latin typeface="Fira Sans" panose="020B0503050000020004" pitchFamily="34" charset="0"/>
              </a:rPr>
              <a:t>w Gardnie</a:t>
            </a:r>
          </a:p>
        </p:txBody>
      </p:sp>
    </p:spTree>
    <p:extLst>
      <p:ext uri="{BB962C8B-B14F-4D97-AF65-F5344CB8AC3E}">
        <p14:creationId xmlns:p14="http://schemas.microsoft.com/office/powerpoint/2010/main" xmlns="" val="2092818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3C6D945-2D3B-A753-593E-D984461BFA4B}"/>
              </a:ext>
            </a:extLst>
          </p:cNvPr>
          <p:cNvSpPr txBox="1">
            <a:spLocks/>
          </p:cNvSpPr>
          <p:nvPr/>
        </p:nvSpPr>
        <p:spPr>
          <a:xfrm>
            <a:off x="228600" y="140562"/>
            <a:ext cx="15143247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b="1" dirty="0">
                <a:solidFill>
                  <a:srgbClr val="01354D"/>
                </a:solidFill>
                <a:latin typeface="Fira Sans" panose="020B0503050000020004" pitchFamily="34" charset="0"/>
              </a:rPr>
              <a:t>Rozbudowa Cmentarza Komunalnego </a:t>
            </a:r>
            <a:br>
              <a:rPr lang="pl-PL" b="1" dirty="0">
                <a:solidFill>
                  <a:srgbClr val="01354D"/>
                </a:solidFill>
                <a:latin typeface="Fira Sans" panose="020B0503050000020004" pitchFamily="34" charset="0"/>
              </a:rPr>
            </a:br>
            <a:r>
              <a:rPr lang="pl-PL" b="1" dirty="0">
                <a:solidFill>
                  <a:srgbClr val="01354D"/>
                </a:solidFill>
                <a:latin typeface="Fira Sans" panose="020B0503050000020004" pitchFamily="34" charset="0"/>
              </a:rPr>
              <a:t>w Gryfinie</a:t>
            </a:r>
          </a:p>
        </p:txBody>
      </p:sp>
      <p:pic>
        <p:nvPicPr>
          <p:cNvPr id="1026" name="Obraz 507">
            <a:extLst>
              <a:ext uri="{FF2B5EF4-FFF2-40B4-BE49-F238E27FC236}">
                <a16:creationId xmlns:a16="http://schemas.microsoft.com/office/drawing/2014/main" xmlns="" id="{0631B552-D438-2288-811E-9C5085974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859" y="2402041"/>
            <a:ext cx="8233454" cy="54829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ara nawiasów 15">
            <a:extLst>
              <a:ext uri="{FF2B5EF4-FFF2-40B4-BE49-F238E27FC236}">
                <a16:creationId xmlns:a16="http://schemas.microsoft.com/office/drawing/2014/main" xmlns="" id="{1CF3C19A-C046-DB17-8C40-7A407A5AFD85}"/>
              </a:ext>
            </a:extLst>
          </p:cNvPr>
          <p:cNvSpPr/>
          <p:nvPr/>
        </p:nvSpPr>
        <p:spPr>
          <a:xfrm>
            <a:off x="8763000" y="2628900"/>
            <a:ext cx="9084712" cy="5791200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3600" dirty="0">
                <a:solidFill>
                  <a:schemeClr val="bg1"/>
                </a:solidFill>
                <a:latin typeface="Fira Sans" panose="020B0503050000020004" pitchFamily="34" charset="0"/>
              </a:rPr>
              <a:t>Jedna z ważniejszych inwestycji w roku 2021;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3600" dirty="0">
                <a:solidFill>
                  <a:schemeClr val="bg1"/>
                </a:solidFill>
                <a:latin typeface="Fira Sans" panose="020B0503050000020004" pitchFamily="34" charset="0"/>
              </a:rPr>
              <a:t>Umowę podpisano 21 czerwca 2021 r.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3600" dirty="0">
                <a:solidFill>
                  <a:schemeClr val="bg1"/>
                </a:solidFill>
                <a:latin typeface="Fira Sans" panose="020B0503050000020004" pitchFamily="34" charset="0"/>
              </a:rPr>
              <a:t>Rozbudowa górnej części cmentarza;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3600" dirty="0">
                <a:solidFill>
                  <a:schemeClr val="bg1"/>
                </a:solidFill>
                <a:latin typeface="Fira Sans" panose="020B0503050000020004" pitchFamily="34" charset="0"/>
              </a:rPr>
              <a:t>Modernizacja alejek na terenie starej jego części.</a:t>
            </a:r>
          </a:p>
        </p:txBody>
      </p:sp>
    </p:spTree>
    <p:extLst>
      <p:ext uri="{BB962C8B-B14F-4D97-AF65-F5344CB8AC3E}">
        <p14:creationId xmlns:p14="http://schemas.microsoft.com/office/powerpoint/2010/main" xmlns="" val="4076576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3C6D945-2D3B-A753-593E-D984461BFA4B}"/>
              </a:ext>
            </a:extLst>
          </p:cNvPr>
          <p:cNvSpPr txBox="1">
            <a:spLocks/>
          </p:cNvSpPr>
          <p:nvPr/>
        </p:nvSpPr>
        <p:spPr>
          <a:xfrm>
            <a:off x="228600" y="140562"/>
            <a:ext cx="15143247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b="1" dirty="0">
                <a:solidFill>
                  <a:srgbClr val="01354D"/>
                </a:solidFill>
                <a:latin typeface="Fira Sans" panose="020B0503050000020004" pitchFamily="34" charset="0"/>
              </a:rPr>
              <a:t>Rewitalizacja Krzywego Lasu</a:t>
            </a:r>
          </a:p>
        </p:txBody>
      </p:sp>
      <p:sp>
        <p:nvSpPr>
          <p:cNvPr id="16" name="Para nawiasów 15">
            <a:extLst>
              <a:ext uri="{FF2B5EF4-FFF2-40B4-BE49-F238E27FC236}">
                <a16:creationId xmlns:a16="http://schemas.microsoft.com/office/drawing/2014/main" xmlns="" id="{1CF3C19A-C046-DB17-8C40-7A407A5AFD85}"/>
              </a:ext>
            </a:extLst>
          </p:cNvPr>
          <p:cNvSpPr/>
          <p:nvPr/>
        </p:nvSpPr>
        <p:spPr>
          <a:xfrm>
            <a:off x="8763000" y="2628900"/>
            <a:ext cx="9084712" cy="5791200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3600" dirty="0">
                <a:solidFill>
                  <a:schemeClr val="bg1"/>
                </a:solidFill>
                <a:latin typeface="Fira Sans" panose="020B0503050000020004" pitchFamily="34" charset="0"/>
              </a:rPr>
              <a:t>Projekt odtworzenia tego unikalnego miejsca.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3600" dirty="0">
                <a:solidFill>
                  <a:schemeClr val="bg1"/>
                </a:solidFill>
                <a:latin typeface="Fira Sans" panose="020B0503050000020004" pitchFamily="34" charset="0"/>
              </a:rPr>
              <a:t>Niedawno utworzono powierzchnię zastępczą Krzywego Lasu, na której pod okiem specjalistów wzrastać będą nowe krzywulce.</a:t>
            </a:r>
          </a:p>
        </p:txBody>
      </p:sp>
      <p:pic>
        <p:nvPicPr>
          <p:cNvPr id="2050" name="Obraz 504">
            <a:extLst>
              <a:ext uri="{FF2B5EF4-FFF2-40B4-BE49-F238E27FC236}">
                <a16:creationId xmlns:a16="http://schemas.microsoft.com/office/drawing/2014/main" xmlns="" id="{CE20D3D5-0941-ECEF-A5E8-5263B822C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288" y="2731287"/>
            <a:ext cx="7961827" cy="53049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24381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3C6D945-2D3B-A753-593E-D984461BFA4B}"/>
              </a:ext>
            </a:extLst>
          </p:cNvPr>
          <p:cNvSpPr txBox="1">
            <a:spLocks/>
          </p:cNvSpPr>
          <p:nvPr/>
        </p:nvSpPr>
        <p:spPr>
          <a:xfrm>
            <a:off x="228600" y="140562"/>
            <a:ext cx="15143247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b="1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Budowa budynków mieszkalnych w Nowym Czarnowie</a:t>
            </a:r>
            <a:endParaRPr lang="pl-PL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Para nawiasów 15">
            <a:extLst>
              <a:ext uri="{FF2B5EF4-FFF2-40B4-BE49-F238E27FC236}">
                <a16:creationId xmlns:a16="http://schemas.microsoft.com/office/drawing/2014/main" xmlns="" id="{1CF3C19A-C046-DB17-8C40-7A407A5AFD85}"/>
              </a:ext>
            </a:extLst>
          </p:cNvPr>
          <p:cNvSpPr/>
          <p:nvPr/>
        </p:nvSpPr>
        <p:spPr>
          <a:xfrm>
            <a:off x="8763000" y="2628900"/>
            <a:ext cx="9084712" cy="5791200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pPr>
              <a:spcBef>
                <a:spcPts val="600"/>
              </a:spcBef>
              <a:spcAft>
                <a:spcPts val="400"/>
              </a:spcAft>
              <a:buClr>
                <a:srgbClr val="C00000"/>
              </a:buClr>
            </a:pPr>
            <a:r>
              <a:rPr lang="pl-PL" sz="2800" dirty="0">
                <a:solidFill>
                  <a:schemeClr val="bg1"/>
                </a:solidFill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pl-PL" sz="28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udowa:</a:t>
            </a:r>
          </a:p>
          <a:p>
            <a:pPr marL="457200" indent="-457200">
              <a:spcBef>
                <a:spcPts val="600"/>
              </a:spcBef>
              <a:spcAft>
                <a:spcPts val="4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sz="28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 wielorodzinnych budynków mieszkalnych </a:t>
            </a:r>
            <a:br>
              <a:rPr lang="pl-PL" sz="28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8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 22 lokalami;</a:t>
            </a:r>
          </a:p>
          <a:p>
            <a:pPr marL="457200" indent="-457200">
              <a:spcBef>
                <a:spcPts val="600"/>
              </a:spcBef>
              <a:spcAft>
                <a:spcPts val="4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sz="28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świetlicy z zapleczem socjalnym;</a:t>
            </a:r>
          </a:p>
          <a:p>
            <a:pPr marL="457200" indent="-457200">
              <a:spcBef>
                <a:spcPts val="600"/>
              </a:spcBef>
              <a:spcAft>
                <a:spcPts val="4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sz="28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zagospodarowanie terenu;</a:t>
            </a:r>
          </a:p>
          <a:p>
            <a:pPr marL="457200" indent="-457200">
              <a:spcBef>
                <a:spcPts val="600"/>
              </a:spcBef>
              <a:spcAft>
                <a:spcPts val="4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sz="28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drogi wewnętrznej; </a:t>
            </a:r>
            <a:endParaRPr lang="pl-PL" sz="2800" dirty="0">
              <a:solidFill>
                <a:schemeClr val="bg1"/>
              </a:solidFill>
              <a:latin typeface="Fira Sans" panose="020B05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4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sz="28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niezbędnej infrastruktury technicznej. 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pl-PL" sz="2800" dirty="0">
              <a:solidFill>
                <a:schemeClr val="bg1"/>
              </a:solidFill>
              <a:latin typeface="Fira Sans" panose="020B05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400"/>
              </a:spcAft>
              <a:buClr>
                <a:srgbClr val="C00000"/>
              </a:buClr>
            </a:pPr>
            <a:r>
              <a:rPr lang="pl-PL" sz="28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Ponadto, w ramach inwestycji zaplanowano dwie przestrzenie rekreacyjne.</a:t>
            </a:r>
            <a:endParaRPr lang="pl-PL" sz="48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pic>
        <p:nvPicPr>
          <p:cNvPr id="7170" name="Obraz 2" descr="D:\Zdjęcia\Nowe_Czarnowo_1.jpg">
            <a:extLst>
              <a:ext uri="{FF2B5EF4-FFF2-40B4-BE49-F238E27FC236}">
                <a16:creationId xmlns:a16="http://schemas.microsoft.com/office/drawing/2014/main" xmlns="" id="{85E12CC7-25DC-E4BF-C38A-E19EEFC3F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88" y="2610526"/>
            <a:ext cx="8678300" cy="5791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48181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3" name="Rectangle 8202">
            <a:extLst>
              <a:ext uri="{FF2B5EF4-FFF2-40B4-BE49-F238E27FC236}">
                <a16:creationId xmlns:a16="http://schemas.microsoft.com/office/drawing/2014/main" xmlns="" id="{928F64C6-FE22-4FC1-A763-DFCC51481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6391836" y="6866962"/>
            <a:ext cx="11309023" cy="2849741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17D05E88-ECA4-4B18-C1A7-B1492D227379}"/>
              </a:ext>
            </a:extLst>
          </p:cNvPr>
          <p:cNvSpPr txBox="1">
            <a:spLocks/>
          </p:cNvSpPr>
          <p:nvPr/>
        </p:nvSpPr>
        <p:spPr>
          <a:xfrm>
            <a:off x="6905202" y="7112922"/>
            <a:ext cx="10244280" cy="12930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51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Małe</a:t>
            </a:r>
            <a:r>
              <a:rPr lang="en-US" sz="5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obiekty</a:t>
            </a:r>
            <a:r>
              <a:rPr lang="en-US" sz="5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sportowo-rekreacyjne</a:t>
            </a:r>
            <a:r>
              <a:rPr lang="pl-PL" sz="5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przykładowe realizacje</a:t>
            </a:r>
            <a:endParaRPr lang="en-US" sz="51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197" name="Obraz 544">
            <a:extLst>
              <a:ext uri="{FF2B5EF4-FFF2-40B4-BE49-F238E27FC236}">
                <a16:creationId xmlns:a16="http://schemas.microsoft.com/office/drawing/2014/main" xmlns="" id="{C96F2E57-0B09-7A84-DDC3-89FCFA6EA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127" r="1" b="17047"/>
          <a:stretch/>
        </p:blipFill>
        <p:spPr bwMode="auto">
          <a:xfrm>
            <a:off x="476454" y="482601"/>
            <a:ext cx="5696355" cy="301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Obraz 198">
            <a:extLst>
              <a:ext uri="{FF2B5EF4-FFF2-40B4-BE49-F238E27FC236}">
                <a16:creationId xmlns:a16="http://schemas.microsoft.com/office/drawing/2014/main" xmlns="" id="{38879572-2D0C-EAA1-E739-6D5B9704C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41" r="11359" b="2"/>
          <a:stretch/>
        </p:blipFill>
        <p:spPr bwMode="auto">
          <a:xfrm>
            <a:off x="6303823" y="482598"/>
            <a:ext cx="5690208" cy="616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Obraz 197">
            <a:extLst>
              <a:ext uri="{FF2B5EF4-FFF2-40B4-BE49-F238E27FC236}">
                <a16:creationId xmlns:a16="http://schemas.microsoft.com/office/drawing/2014/main" xmlns="" id="{E477B31A-8543-6DDA-9CB3-C2E1745CB4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7" r="-3" b="28608"/>
          <a:stretch/>
        </p:blipFill>
        <p:spPr bwMode="auto">
          <a:xfrm>
            <a:off x="12129264" y="482599"/>
            <a:ext cx="5696976" cy="301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B64EC8A5-363C-0ABC-B062-11BEFE34BD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27551" r="-1" b="32383"/>
          <a:stretch/>
        </p:blipFill>
        <p:spPr>
          <a:xfrm>
            <a:off x="476451" y="3633145"/>
            <a:ext cx="5692140" cy="3020706"/>
          </a:xfrm>
          <a:prstGeom prst="rect">
            <a:avLst/>
          </a:prstGeom>
        </p:spPr>
      </p:pic>
      <p:pic>
        <p:nvPicPr>
          <p:cNvPr id="8198" name="Obraz 545">
            <a:extLst>
              <a:ext uri="{FF2B5EF4-FFF2-40B4-BE49-F238E27FC236}">
                <a16:creationId xmlns:a16="http://schemas.microsoft.com/office/drawing/2014/main" xmlns="" id="{DDE08ECE-AC86-2A3D-98AD-C9BBC0E508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3" b="29752"/>
          <a:stretch/>
        </p:blipFill>
        <p:spPr bwMode="auto">
          <a:xfrm>
            <a:off x="12124428" y="3647557"/>
            <a:ext cx="5696974" cy="300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Obraz 193">
            <a:extLst>
              <a:ext uri="{FF2B5EF4-FFF2-40B4-BE49-F238E27FC236}">
                <a16:creationId xmlns:a16="http://schemas.microsoft.com/office/drawing/2014/main" xmlns="" id="{984F033B-6A58-5B3E-B99E-9963FB83D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475" r="-2" b="4881"/>
          <a:stretch/>
        </p:blipFill>
        <p:spPr bwMode="auto">
          <a:xfrm>
            <a:off x="476451" y="6788574"/>
            <a:ext cx="5692140" cy="301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205" name="Straight Connector 8204">
            <a:extLst>
              <a:ext uri="{FF2B5EF4-FFF2-40B4-BE49-F238E27FC236}">
                <a16:creationId xmlns:a16="http://schemas.microsoft.com/office/drawing/2014/main" xmlns="" id="{5C34627B-48E6-4F4D-B843-97717A86B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079901" y="8541145"/>
            <a:ext cx="82296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56287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3C6D945-2D3B-A753-593E-D984461BFA4B}"/>
              </a:ext>
            </a:extLst>
          </p:cNvPr>
          <p:cNvSpPr txBox="1">
            <a:spLocks/>
          </p:cNvSpPr>
          <p:nvPr/>
        </p:nvSpPr>
        <p:spPr>
          <a:xfrm>
            <a:off x="228600" y="140562"/>
            <a:ext cx="15143247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b="1" dirty="0">
                <a:solidFill>
                  <a:srgbClr val="01354D"/>
                </a:solidFill>
                <a:latin typeface="Fira Sans" panose="020B0503050000020004" pitchFamily="34" charset="0"/>
              </a:rPr>
              <a:t>Inwestycje</a:t>
            </a:r>
          </a:p>
        </p:txBody>
      </p:sp>
      <p:sp>
        <p:nvSpPr>
          <p:cNvPr id="16" name="Para nawiasów 15">
            <a:extLst>
              <a:ext uri="{FF2B5EF4-FFF2-40B4-BE49-F238E27FC236}">
                <a16:creationId xmlns:a16="http://schemas.microsoft.com/office/drawing/2014/main" xmlns="" id="{1CF3C19A-C046-DB17-8C40-7A407A5AFD85}"/>
              </a:ext>
            </a:extLst>
          </p:cNvPr>
          <p:cNvSpPr/>
          <p:nvPr/>
        </p:nvSpPr>
        <p:spPr>
          <a:xfrm>
            <a:off x="3276600" y="2476500"/>
            <a:ext cx="15011400" cy="7478780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Fira Sans Light" panose="020B0604020202020204" pitchFamily="34" charset="0"/>
              </a:rPr>
              <a:t>Łączne wydatki inwestycyjne Gminy Gryfino w roku 2021 wyniosły </a:t>
            </a:r>
            <a:r>
              <a:rPr lang="pl-PL" sz="27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Fira Sans Light" panose="020B0604020202020204" pitchFamily="34" charset="0"/>
              </a:rPr>
              <a:t>13 946 907,85 </a:t>
            </a:r>
            <a: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Fira Sans Light" panose="020B0604020202020204" pitchFamily="34" charset="0"/>
              </a:rPr>
              <a:t>zł. 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Fira Sans Light" panose="020B0604020202020204" pitchFamily="34" charset="0"/>
              </a:rPr>
              <a:t>Wydatki te były niższe o 4,3 mln w stosunku do roku 2020. 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Fira Sans Light" panose="020B0604020202020204" pitchFamily="34" charset="0"/>
              </a:rPr>
              <a:t>W ramach tych środków około 6,3 mln zł Gmina Gryfino pozyskała z zewnętrznych źródeł finansowania.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sz="27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Fira Sans Light" panose="020B0604020202020204" pitchFamily="34" charset="0"/>
              </a:rPr>
              <a:t>Środki zewnętrzne pozwoliły zatem na pokrycie prawie 45% kosztów </a:t>
            </a:r>
            <a:r>
              <a:rPr lang="pl-PL" sz="2700" b="1" dirty="0" smtClean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Fira Sans Light" panose="020B0604020202020204" pitchFamily="34" charset="0"/>
              </a:rPr>
              <a:t>wykonanych inwestycji</a:t>
            </a:r>
            <a:r>
              <a:rPr lang="pl-PL" sz="27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Fira Sans Light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sz="2700" dirty="0">
                <a:solidFill>
                  <a:schemeClr val="bg1"/>
                </a:solidFill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Obszarem, który otrzymał największe wsparcie był rozwój infrastruktury turystycznej </a:t>
            </a:r>
            <a:r>
              <a:rPr lang="pl-PL" sz="2700" dirty="0" smtClean="0">
                <a:solidFill>
                  <a:schemeClr val="bg1"/>
                </a:solidFill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700" dirty="0" smtClean="0">
                <a:solidFill>
                  <a:schemeClr val="bg1"/>
                </a:solidFill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700" dirty="0" smtClean="0">
                <a:solidFill>
                  <a:schemeClr val="bg1"/>
                </a:solidFill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2700" dirty="0">
                <a:solidFill>
                  <a:schemeClr val="bg1"/>
                </a:solidFill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nakłady 5 mln zł.</a:t>
            </a:r>
          </a:p>
          <a:p>
            <a:pPr marL="285750" indent="-285750" algn="just">
              <a:lnSpc>
                <a:spcPct val="115000"/>
              </a:lnSpc>
              <a:spcAft>
                <a:spcPts val="715"/>
              </a:spcAft>
              <a:buFont typeface="Arial" panose="020B0604020202020204" pitchFamily="34" charset="0"/>
              <a:buChar char="•"/>
            </a:pPr>
            <a:r>
              <a:rPr lang="pl-PL" sz="2700" dirty="0">
                <a:solidFill>
                  <a:schemeClr val="bg1"/>
                </a:solidFill>
                <a:latin typeface="Fira Sans" panose="020B0503050000020004" pitchFamily="34" charset="0"/>
                <a:ea typeface="Calibri" panose="020F0502020204030204" pitchFamily="34" charset="0"/>
                <a:cs typeface="Fira Sans Light" panose="020B0403050000020004" pitchFamily="34" charset="0"/>
              </a:rPr>
              <a:t>Z</a:t>
            </a:r>
            <a: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Fira Sans Light" panose="020B0403050000020004" pitchFamily="34" charset="0"/>
              </a:rPr>
              <a:t>e wszystkich źródeł finansowania funduszy rządowych, Unii Europejskiej i Funduszy Norweskich, Gmina Gryfino w roku 2021 r. pozyskała </a:t>
            </a:r>
            <a:r>
              <a:rPr lang="pl-PL" sz="27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Fira Sans Light" panose="020B0403050000020004" pitchFamily="34" charset="0"/>
              </a:rPr>
              <a:t>24 926 595,08 zł </a:t>
            </a:r>
            <a: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Fira Sans Light" panose="020B0403050000020004" pitchFamily="34" charset="0"/>
              </a:rPr>
              <a:t>dofinansowania </a:t>
            </a:r>
            <a:r>
              <a:rPr lang="pl-PL" sz="2700" dirty="0" smtClean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Fira Sans Light" panose="020B0403050000020004" pitchFamily="34" charset="0"/>
              </a:rPr>
              <a:t/>
            </a:r>
            <a:br>
              <a:rPr lang="pl-PL" sz="2700" dirty="0" smtClean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Fira Sans Light" panose="020B0403050000020004" pitchFamily="34" charset="0"/>
              </a:rPr>
            </a:br>
            <a:r>
              <a:rPr lang="pl-PL" sz="2700" dirty="0" smtClean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Fira Sans Light" panose="020B0403050000020004" pitchFamily="34" charset="0"/>
              </a:rPr>
              <a:t>na </a:t>
            </a:r>
            <a: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Fira Sans Light" panose="020B0403050000020004" pitchFamily="34" charset="0"/>
              </a:rPr>
              <a:t>inwestycje gminne. </a:t>
            </a:r>
            <a:endParaRPr lang="pl-PL" sz="2700" dirty="0">
              <a:solidFill>
                <a:schemeClr val="bg1"/>
              </a:solidFill>
              <a:effectLst/>
              <a:latin typeface="Fira Sans" panose="020B05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Fira Sans Light" panose="020B0403050000020004" pitchFamily="34" charset="0"/>
              </a:rPr>
              <a:t>Należy podkreślić, że wartość pozyskanych funduszy była </a:t>
            </a:r>
            <a:r>
              <a:rPr lang="pl-PL" sz="27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Fira Sans Light" panose="020B0403050000020004" pitchFamily="34" charset="0"/>
              </a:rPr>
              <a:t>o 7 mln wyższa niż w 2020 r</a:t>
            </a:r>
            <a: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Fira Sans Light" panose="020B0403050000020004" pitchFamily="34" charset="0"/>
              </a:rPr>
              <a:t>. </a:t>
            </a:r>
            <a:endParaRPr lang="pl-PL" sz="2700" dirty="0">
              <a:solidFill>
                <a:schemeClr val="bg1"/>
              </a:solidFill>
              <a:effectLst/>
              <a:latin typeface="Fira Sans" panose="020B05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pl-PL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883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3C6D945-2D3B-A753-593E-D984461BFA4B}"/>
              </a:ext>
            </a:extLst>
          </p:cNvPr>
          <p:cNvSpPr txBox="1">
            <a:spLocks/>
          </p:cNvSpPr>
          <p:nvPr/>
        </p:nvSpPr>
        <p:spPr>
          <a:xfrm>
            <a:off x="228600" y="140562"/>
            <a:ext cx="15143247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b="1" dirty="0">
                <a:solidFill>
                  <a:srgbClr val="01354D"/>
                </a:solidFill>
                <a:latin typeface="Fira Sans" panose="020B0503050000020004" pitchFamily="34" charset="0"/>
              </a:rPr>
              <a:t>Nakłady finansowe na inwestycje</a:t>
            </a:r>
          </a:p>
        </p:txBody>
      </p:sp>
      <p:sp>
        <p:nvSpPr>
          <p:cNvPr id="16" name="Para nawiasów 15">
            <a:extLst>
              <a:ext uri="{FF2B5EF4-FFF2-40B4-BE49-F238E27FC236}">
                <a16:creationId xmlns:a16="http://schemas.microsoft.com/office/drawing/2014/main" xmlns="" id="{1CF3C19A-C046-DB17-8C40-7A407A5AFD85}"/>
              </a:ext>
            </a:extLst>
          </p:cNvPr>
          <p:cNvSpPr/>
          <p:nvPr/>
        </p:nvSpPr>
        <p:spPr>
          <a:xfrm>
            <a:off x="11887200" y="2786062"/>
            <a:ext cx="5960512" cy="4953000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pl-PL" sz="3600" dirty="0">
              <a:solidFill>
                <a:schemeClr val="bg1"/>
              </a:solidFill>
              <a:latin typeface="Fira Sans" panose="020B0503050000020004" pitchFamily="34" charset="0"/>
              <a:ea typeface="Calibri" panose="020F0502020204030204" pitchFamily="34" charset="0"/>
              <a:cs typeface="Fira Sans Light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36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Fira Sans Light" panose="020B0604020202020204" pitchFamily="34" charset="0"/>
              </a:rPr>
              <a:t>W roku 2021 najwyższe nakłady finansowe poniesiono </a:t>
            </a:r>
            <a:br>
              <a:rPr lang="pl-PL" sz="36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Fira Sans Light" panose="020B0604020202020204" pitchFamily="34" charset="0"/>
              </a:rPr>
            </a:br>
            <a:r>
              <a:rPr lang="pl-PL" sz="36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Fira Sans Light" panose="020B0604020202020204" pitchFamily="34" charset="0"/>
              </a:rPr>
              <a:t>na turystykę</a:t>
            </a:r>
            <a:br>
              <a:rPr lang="pl-PL" sz="36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Fira Sans Light" panose="020B0604020202020204" pitchFamily="34" charset="0"/>
              </a:rPr>
            </a:br>
            <a:r>
              <a:rPr lang="pl-PL" sz="40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Fira Sans Light" panose="020B0604020202020204" pitchFamily="34" charset="0"/>
              </a:rPr>
              <a:t>4 889 180, 74 zł   </a:t>
            </a:r>
            <a:endParaRPr lang="pl-PL" sz="3600" b="1" dirty="0">
              <a:solidFill>
                <a:schemeClr val="bg1"/>
              </a:solidFill>
              <a:effectLst/>
              <a:latin typeface="Fira Sans" panose="020B0503050000020004" pitchFamily="34" charset="0"/>
              <a:ea typeface="Calibri" panose="020F0502020204030204" pitchFamily="34" charset="0"/>
              <a:cs typeface="Fira Sans Light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pl-PL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45ABD49A-EEFF-7D5E-E947-2EF4516E628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2400300"/>
            <a:ext cx="11259454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5771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DD418CF2-DBD6-8782-E3CD-3CFA3887A0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9604" b="3748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xmlns="" id="{097022F3-9647-7ECF-A0E9-0CF7825CA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0" y="3771900"/>
            <a:ext cx="9601200" cy="1143000"/>
          </a:xfrm>
        </p:spPr>
        <p:txBody>
          <a:bodyPr>
            <a:noAutofit/>
          </a:bodyPr>
          <a:lstStyle/>
          <a:p>
            <a:r>
              <a:rPr lang="pl-PL" sz="7200" b="1" dirty="0">
                <a:solidFill>
                  <a:schemeClr val="bg1"/>
                </a:solidFill>
                <a:latin typeface="Fira Sans" panose="020B0503050000020004" pitchFamily="34" charset="0"/>
              </a:rPr>
              <a:t>FINANSE I BUDŻET GMINY GRYFINO</a:t>
            </a:r>
          </a:p>
        </p:txBody>
      </p:sp>
    </p:spTree>
    <p:extLst>
      <p:ext uri="{BB962C8B-B14F-4D97-AF65-F5344CB8AC3E}">
        <p14:creationId xmlns:p14="http://schemas.microsoft.com/office/powerpoint/2010/main" xmlns="" val="3067748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3C6D945-2D3B-A753-593E-D984461BFA4B}"/>
              </a:ext>
            </a:extLst>
          </p:cNvPr>
          <p:cNvSpPr txBox="1">
            <a:spLocks/>
          </p:cNvSpPr>
          <p:nvPr/>
        </p:nvSpPr>
        <p:spPr>
          <a:xfrm>
            <a:off x="228600" y="140562"/>
            <a:ext cx="15143247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b="1" dirty="0">
                <a:solidFill>
                  <a:srgbClr val="01354D"/>
                </a:solidFill>
                <a:latin typeface="Fira Sans" panose="020B0503050000020004" pitchFamily="34" charset="0"/>
              </a:rPr>
              <a:t>Finanse i budżet Gminy Gryfino</a:t>
            </a:r>
          </a:p>
        </p:txBody>
      </p:sp>
      <p:sp>
        <p:nvSpPr>
          <p:cNvPr id="16" name="Para nawiasów 15">
            <a:extLst>
              <a:ext uri="{FF2B5EF4-FFF2-40B4-BE49-F238E27FC236}">
                <a16:creationId xmlns:a16="http://schemas.microsoft.com/office/drawing/2014/main" xmlns="" id="{1CF3C19A-C046-DB17-8C40-7A407A5AFD85}"/>
              </a:ext>
            </a:extLst>
          </p:cNvPr>
          <p:cNvSpPr/>
          <p:nvPr/>
        </p:nvSpPr>
        <p:spPr>
          <a:xfrm>
            <a:off x="97388" y="2294268"/>
            <a:ext cx="17161912" cy="1384173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pPr algn="ctr">
              <a:spcBef>
                <a:spcPts val="600"/>
              </a:spcBef>
              <a:spcAft>
                <a:spcPts val="400"/>
              </a:spcAft>
              <a:buClr>
                <a:srgbClr val="C00000"/>
              </a:buClr>
            </a:pPr>
            <a:r>
              <a:rPr lang="pl-PL" sz="3600" dirty="0">
                <a:solidFill>
                  <a:schemeClr val="bg1"/>
                </a:solidFill>
                <a:latin typeface="Fira Sans" panose="020B0503050000020004" pitchFamily="34" charset="0"/>
              </a:rPr>
              <a:t>Największym problemem polskich samorządów był spadek dochodów przy jednoczesnym wzroście wydatków.</a:t>
            </a:r>
          </a:p>
        </p:txBody>
      </p:sp>
      <p:sp>
        <p:nvSpPr>
          <p:cNvPr id="11" name="Para nawiasów 10">
            <a:extLst>
              <a:ext uri="{FF2B5EF4-FFF2-40B4-BE49-F238E27FC236}">
                <a16:creationId xmlns:a16="http://schemas.microsoft.com/office/drawing/2014/main" xmlns="" id="{C0F8F54D-0DDD-088B-F488-D1E172942C6C}"/>
              </a:ext>
            </a:extLst>
          </p:cNvPr>
          <p:cNvSpPr/>
          <p:nvPr/>
        </p:nvSpPr>
        <p:spPr>
          <a:xfrm>
            <a:off x="3276600" y="4081813"/>
            <a:ext cx="13972540" cy="6082388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Poziom </a:t>
            </a:r>
            <a:r>
              <a:rPr lang="pl-PL" sz="2200" dirty="0" smtClean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wydatków </a:t>
            </a:r>
            <a:r>
              <a:rPr lang="pl-PL" sz="22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był wyższy od wydatków roku 2020 </a:t>
            </a:r>
            <a:r>
              <a:rPr lang="pl-PL" sz="22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 </a:t>
            </a:r>
            <a:r>
              <a:rPr lang="pl-PL" sz="22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5 743 535,59 </a:t>
            </a:r>
            <a:r>
              <a:rPr lang="pl-PL" sz="22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zł. </a:t>
            </a: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200" spc="-10" dirty="0">
                <a:solidFill>
                  <a:schemeClr val="bg1"/>
                </a:solidFill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pl-PL" sz="2200" spc="-1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ochody własne Gminy Gryfino w 2021 r. wyniosły łącznie </a:t>
            </a:r>
            <a:r>
              <a:rPr lang="pl-PL" sz="2200" b="1" spc="-1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113 431 853,41 </a:t>
            </a:r>
            <a:r>
              <a:rPr lang="pl-PL" sz="2200" spc="-1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zł, co stanowiło 58% dochodów ogółem. </a:t>
            </a: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200" spc="-1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Największy udział w dochodach Gminy Gryfino (29%) miały</a:t>
            </a:r>
            <a:r>
              <a:rPr lang="pl-PL" sz="22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2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podatki i opłaty lokalne – </a:t>
            </a:r>
            <a:r>
              <a:rPr lang="pl-PL" sz="22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56 795 971,88 </a:t>
            </a:r>
            <a:r>
              <a:rPr lang="pl-PL" sz="22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  <a:r>
              <a:rPr lang="pl-PL" sz="22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(1% wzrostu w stosunku do 2020 r.).</a:t>
            </a:r>
          </a:p>
          <a:p>
            <a:pPr marL="285750" indent="-28575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2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dzień 31 grudnia 2021 r. budżet Gminy Gryfino zamknął się planowanym deficytem budżetowym, stanowiącym różnicę między planem dochodów a planem wydatków, w wysokości 5 192 264,39 zł.</a:t>
            </a:r>
            <a:endParaRPr lang="pl-PL" sz="2200" dirty="0">
              <a:solidFill>
                <a:schemeClr val="bg1"/>
              </a:solidFill>
              <a:effectLst/>
              <a:latin typeface="Fira Sans" panose="020B05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sz="2200" spc="-1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2021 r. wydatki ogółem Gminy Gryfino zamknęły się kwotą </a:t>
            </a:r>
            <a:r>
              <a:rPr lang="pl-PL" sz="2200" b="1" spc="-1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182 535 876,17 </a:t>
            </a:r>
            <a:r>
              <a:rPr lang="pl-PL" sz="2200" spc="-1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zł, co w stosunku </a:t>
            </a:r>
            <a:r>
              <a:rPr lang="pl-PL" sz="2200" spc="-10" dirty="0" smtClean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200" spc="-10" dirty="0" smtClean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200" spc="-10" dirty="0" smtClean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pl-PL" sz="2200" spc="-1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zaplanowanej kwoty 190 042 171,63 zł stanowiło 96,05% wykonania planu.</a:t>
            </a:r>
            <a:endParaRPr lang="pl-PL" sz="2200" dirty="0">
              <a:solidFill>
                <a:schemeClr val="bg1"/>
              </a:solidFill>
              <a:effectLst/>
              <a:latin typeface="Fira Sans" panose="020B05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sz="22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Wykonanie budżetu Gminy Gryfino za rok 2021 zamknęło się dodatnim wynikiem finansowym </a:t>
            </a:r>
            <a:r>
              <a:rPr lang="pl-PL" sz="2200" b="1" dirty="0" smtClean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200" b="1" dirty="0" smtClean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200" b="1" dirty="0" smtClean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lang="pl-PL" sz="22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postaci ponad 13 mln zł nadwyżki budżetowej. </a:t>
            </a:r>
            <a:r>
              <a:rPr lang="pl-PL" sz="22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Wynik ten był o 45% gorszy w porównaniu z rokiem 2020.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sz="22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Dochody ogółem były o </a:t>
            </a:r>
            <a:r>
              <a:rPr lang="pl-PL" sz="22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10 930 352,40 </a:t>
            </a:r>
            <a:r>
              <a:rPr lang="pl-PL" sz="22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zł wyższe niż zaplanowane, natomiast wydatki ogółem – niższe od zaplanowanych o </a:t>
            </a:r>
            <a:r>
              <a:rPr lang="pl-PL" sz="22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7 506 295,46 zł</a:t>
            </a:r>
            <a:r>
              <a:rPr lang="pl-PL" sz="22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l-PL" sz="2200" dirty="0">
              <a:solidFill>
                <a:schemeClr val="bg1"/>
              </a:solidFill>
              <a:effectLst/>
              <a:latin typeface="Fira Sans" panose="020B05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sz="20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pl-PL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7872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3C6D945-2D3B-A753-593E-D984461BFA4B}"/>
              </a:ext>
            </a:extLst>
          </p:cNvPr>
          <p:cNvSpPr txBox="1">
            <a:spLocks/>
          </p:cNvSpPr>
          <p:nvPr/>
        </p:nvSpPr>
        <p:spPr>
          <a:xfrm>
            <a:off x="228600" y="140562"/>
            <a:ext cx="13258799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1354D"/>
                </a:solidFill>
                <a:latin typeface="Fira Sans" panose="020B0503050000020004" pitchFamily="34" charset="0"/>
              </a:rPr>
              <a:t>Bilans budżetu Gminy Gryfino w latach 2019-2021</a:t>
            </a:r>
          </a:p>
        </p:txBody>
      </p:sp>
      <p:pic>
        <p:nvPicPr>
          <p:cNvPr id="4098" name="Wykres 533">
            <a:extLst>
              <a:ext uri="{FF2B5EF4-FFF2-40B4-BE49-F238E27FC236}">
                <a16:creationId xmlns:a16="http://schemas.microsoft.com/office/drawing/2014/main" xmlns="" id="{1664CFFC-CE04-A044-33AE-448350C281C0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324100"/>
            <a:ext cx="12476247" cy="710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85967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/>
            </a:solidFill>
          </p:spPr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1B2A1A4-178B-2A69-7D0F-5B618E86360C}"/>
              </a:ext>
            </a:extLst>
          </p:cNvPr>
          <p:cNvSpPr txBox="1">
            <a:spLocks/>
          </p:cNvSpPr>
          <p:nvPr/>
        </p:nvSpPr>
        <p:spPr>
          <a:xfrm>
            <a:off x="631826" y="165894"/>
            <a:ext cx="10947399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b="1" dirty="0">
                <a:solidFill>
                  <a:srgbClr val="01354D"/>
                </a:solidFill>
                <a:latin typeface="Fira Sans" panose="020B0503050000020004" pitchFamily="34" charset="0"/>
              </a:rPr>
              <a:t>Agenda</a:t>
            </a:r>
          </a:p>
        </p:txBody>
      </p:sp>
      <p:sp>
        <p:nvSpPr>
          <p:cNvPr id="9" name="Content Placeholder 28">
            <a:extLst>
              <a:ext uri="{FF2B5EF4-FFF2-40B4-BE49-F238E27FC236}">
                <a16:creationId xmlns:a16="http://schemas.microsoft.com/office/drawing/2014/main" xmlns="" id="{0CB2D012-6778-060F-51FB-B4366D121543}"/>
              </a:ext>
            </a:extLst>
          </p:cNvPr>
          <p:cNvSpPr txBox="1">
            <a:spLocks/>
          </p:cNvSpPr>
          <p:nvPr/>
        </p:nvSpPr>
        <p:spPr>
          <a:xfrm>
            <a:off x="2935849" y="1541894"/>
            <a:ext cx="8435804" cy="7103268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defTabSz="1371600">
              <a:lnSpc>
                <a:spcPct val="150000"/>
              </a:lnSpc>
              <a:spcAft>
                <a:spcPts val="900"/>
              </a:spcAft>
              <a:buClr>
                <a:srgbClr val="DC002E"/>
              </a:buClr>
              <a:buFont typeface="+mj-lt"/>
              <a:buAutoNum type="arabicPeriod"/>
              <a:defRPr/>
            </a:pPr>
            <a:r>
              <a:rPr lang="pl-PL" sz="2700" dirty="0">
                <a:solidFill>
                  <a:srgbClr val="56565A"/>
                </a:solidFill>
                <a:latin typeface="Fira Sans" panose="020B0503050000020004" pitchFamily="34" charset="0"/>
              </a:rPr>
              <a:t>INFORMACJE O RAPORCIE			</a:t>
            </a:r>
          </a:p>
          <a:p>
            <a:pPr marL="514350" indent="-514350" defTabSz="1371600">
              <a:lnSpc>
                <a:spcPct val="150000"/>
              </a:lnSpc>
              <a:spcAft>
                <a:spcPts val="900"/>
              </a:spcAft>
              <a:buClr>
                <a:srgbClr val="DC002E"/>
              </a:buClr>
              <a:buFont typeface="+mj-lt"/>
              <a:buAutoNum type="arabicPeriod"/>
              <a:defRPr/>
            </a:pPr>
            <a:r>
              <a:rPr lang="pl-PL" sz="2700" dirty="0">
                <a:solidFill>
                  <a:srgbClr val="56565A"/>
                </a:solidFill>
                <a:latin typeface="Fira Sans" panose="020B0503050000020004" pitchFamily="34" charset="0"/>
              </a:rPr>
              <a:t>KLUCZOWE PROJEKTY			</a:t>
            </a:r>
          </a:p>
          <a:p>
            <a:pPr marL="514350" indent="-514350" defTabSz="1371600">
              <a:lnSpc>
                <a:spcPct val="150000"/>
              </a:lnSpc>
              <a:spcAft>
                <a:spcPts val="900"/>
              </a:spcAft>
              <a:buClr>
                <a:srgbClr val="DC002E"/>
              </a:buClr>
              <a:buFont typeface="+mj-lt"/>
              <a:buAutoNum type="arabicPeriod"/>
              <a:defRPr/>
            </a:pPr>
            <a:r>
              <a:rPr lang="pl-PL" sz="2700" dirty="0">
                <a:solidFill>
                  <a:srgbClr val="56565A"/>
                </a:solidFill>
                <a:latin typeface="Fira Sans" panose="020B0503050000020004" pitchFamily="34" charset="0"/>
              </a:rPr>
              <a:t>FINANSE</a:t>
            </a:r>
          </a:p>
          <a:p>
            <a:pPr marL="514350" indent="-514350" defTabSz="1371600">
              <a:lnSpc>
                <a:spcPct val="150000"/>
              </a:lnSpc>
              <a:spcAft>
                <a:spcPts val="900"/>
              </a:spcAft>
              <a:buClr>
                <a:srgbClr val="DC002E"/>
              </a:buClr>
              <a:buFont typeface="+mj-lt"/>
              <a:buAutoNum type="arabicPeriod"/>
              <a:defRPr/>
            </a:pPr>
            <a:r>
              <a:rPr lang="pl-PL" sz="2700" dirty="0">
                <a:solidFill>
                  <a:srgbClr val="56565A"/>
                </a:solidFill>
                <a:latin typeface="Fira Sans" panose="020B0503050000020004" pitchFamily="34" charset="0"/>
              </a:rPr>
              <a:t>INWESTYCJE		</a:t>
            </a:r>
          </a:p>
          <a:p>
            <a:pPr marL="514350" indent="-514350" defTabSz="1371600">
              <a:lnSpc>
                <a:spcPct val="150000"/>
              </a:lnSpc>
              <a:spcAft>
                <a:spcPts val="900"/>
              </a:spcAft>
              <a:buClr>
                <a:srgbClr val="DC002E"/>
              </a:buClr>
              <a:buFont typeface="+mj-lt"/>
              <a:buAutoNum type="arabicPeriod"/>
              <a:defRPr/>
            </a:pPr>
            <a:r>
              <a:rPr lang="pl-PL" sz="2700" dirty="0">
                <a:solidFill>
                  <a:srgbClr val="56565A"/>
                </a:solidFill>
                <a:latin typeface="Fira Sans" panose="020B0503050000020004" pitchFamily="34" charset="0"/>
              </a:rPr>
              <a:t>KOMUNIKACJA SPOŁECZNA			</a:t>
            </a:r>
          </a:p>
          <a:p>
            <a:pPr marL="514350" indent="-514350" defTabSz="1371600">
              <a:lnSpc>
                <a:spcPct val="150000"/>
              </a:lnSpc>
              <a:spcAft>
                <a:spcPts val="900"/>
              </a:spcAft>
              <a:buClr>
                <a:srgbClr val="DC002E"/>
              </a:buClr>
              <a:buFont typeface="+mj-lt"/>
              <a:buAutoNum type="arabicPeriod"/>
              <a:defRPr/>
            </a:pPr>
            <a:r>
              <a:rPr lang="pl-PL" sz="2700" dirty="0">
                <a:solidFill>
                  <a:srgbClr val="56565A"/>
                </a:solidFill>
                <a:latin typeface="Fira Sans" panose="020B0503050000020004" pitchFamily="34" charset="0"/>
              </a:rPr>
              <a:t>TRANSPORT I ŚRODOWISKO		</a:t>
            </a:r>
          </a:p>
          <a:p>
            <a:pPr marL="514350" indent="-514350" defTabSz="1371600">
              <a:lnSpc>
                <a:spcPct val="150000"/>
              </a:lnSpc>
              <a:spcAft>
                <a:spcPts val="900"/>
              </a:spcAft>
              <a:buClr>
                <a:srgbClr val="DC002E"/>
              </a:buClr>
              <a:buFont typeface="+mj-lt"/>
              <a:buAutoNum type="arabicPeriod"/>
              <a:defRPr/>
            </a:pPr>
            <a:r>
              <a:rPr lang="pl-PL" sz="2700" dirty="0">
                <a:solidFill>
                  <a:srgbClr val="56565A"/>
                </a:solidFill>
                <a:latin typeface="Fira Sans" panose="020B0503050000020004" pitchFamily="34" charset="0"/>
              </a:rPr>
              <a:t>OŚWIATA I WYCHOWANIE			</a:t>
            </a:r>
          </a:p>
          <a:p>
            <a:pPr marL="514350" indent="-514350" defTabSz="1371600">
              <a:lnSpc>
                <a:spcPct val="150000"/>
              </a:lnSpc>
              <a:spcAft>
                <a:spcPts val="900"/>
              </a:spcAft>
              <a:buClr>
                <a:srgbClr val="DC002E"/>
              </a:buClr>
              <a:buFont typeface="+mj-lt"/>
              <a:buAutoNum type="arabicPeriod"/>
              <a:defRPr/>
            </a:pPr>
            <a:r>
              <a:rPr lang="pl-PL" sz="2700" dirty="0">
                <a:solidFill>
                  <a:srgbClr val="56565A"/>
                </a:solidFill>
                <a:latin typeface="Fira Sans" panose="020B0503050000020004" pitchFamily="34" charset="0"/>
              </a:rPr>
              <a:t>KULTURA</a:t>
            </a:r>
          </a:p>
          <a:p>
            <a:pPr marL="514350" indent="-514350" defTabSz="1371600">
              <a:lnSpc>
                <a:spcPct val="150000"/>
              </a:lnSpc>
              <a:spcAft>
                <a:spcPts val="900"/>
              </a:spcAft>
              <a:buClr>
                <a:srgbClr val="DC002E"/>
              </a:buClr>
              <a:buFont typeface="+mj-lt"/>
              <a:buAutoNum type="arabicPeriod"/>
              <a:defRPr/>
            </a:pPr>
            <a:r>
              <a:rPr lang="pl-PL" sz="2700" dirty="0">
                <a:solidFill>
                  <a:srgbClr val="56565A"/>
                </a:solidFill>
                <a:latin typeface="Fira Sans" panose="020B0503050000020004" pitchFamily="34" charset="0"/>
              </a:rPr>
              <a:t>SPORT I REKREACJA</a:t>
            </a:r>
          </a:p>
          <a:p>
            <a:pPr marL="514350" indent="-514350" defTabSz="1371600">
              <a:lnSpc>
                <a:spcPct val="150000"/>
              </a:lnSpc>
              <a:spcAft>
                <a:spcPts val="900"/>
              </a:spcAft>
              <a:buClr>
                <a:srgbClr val="DC002E"/>
              </a:buClr>
              <a:buFont typeface="+mj-lt"/>
              <a:buAutoNum type="arabicPeriod"/>
              <a:defRPr/>
            </a:pPr>
            <a:r>
              <a:rPr lang="pl-PL" sz="2700" dirty="0">
                <a:solidFill>
                  <a:srgbClr val="56565A"/>
                </a:solidFill>
                <a:latin typeface="Fira Sans" panose="020B0503050000020004" pitchFamily="34" charset="0"/>
              </a:rPr>
              <a:t>POLITYKA SPOŁECZNA</a:t>
            </a:r>
          </a:p>
          <a:p>
            <a:pPr marL="514350" indent="-514350" defTabSz="1371600">
              <a:lnSpc>
                <a:spcPct val="150000"/>
              </a:lnSpc>
              <a:spcAft>
                <a:spcPts val="900"/>
              </a:spcAft>
              <a:buClr>
                <a:srgbClr val="DC002E"/>
              </a:buClr>
              <a:buFont typeface="+mj-lt"/>
              <a:buAutoNum type="arabicPeriod"/>
              <a:defRPr/>
            </a:pPr>
            <a:r>
              <a:rPr lang="pl-PL" sz="2700" dirty="0">
                <a:solidFill>
                  <a:srgbClr val="56565A"/>
                </a:solidFill>
                <a:latin typeface="Fira Sans" panose="020B0503050000020004" pitchFamily="34" charset="0"/>
              </a:rPr>
              <a:t>BEZPIECZEŃSTWO PUBLICZNE			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433EC349-E05C-1A63-3E88-6CDC5F2BE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2591" y="3429000"/>
            <a:ext cx="9144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3C6D945-2D3B-A753-593E-D984461BFA4B}"/>
              </a:ext>
            </a:extLst>
          </p:cNvPr>
          <p:cNvSpPr txBox="1">
            <a:spLocks/>
          </p:cNvSpPr>
          <p:nvPr/>
        </p:nvSpPr>
        <p:spPr>
          <a:xfrm>
            <a:off x="228601" y="140562"/>
            <a:ext cx="12649200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1354D"/>
                </a:solidFill>
                <a:latin typeface="Fira Sans" panose="020B0503050000020004" pitchFamily="34" charset="0"/>
              </a:rPr>
              <a:t>Źródła dochodów budżetowych Gminy Gryfino </a:t>
            </a:r>
            <a:br>
              <a:rPr lang="pl-PL" b="1" dirty="0">
                <a:solidFill>
                  <a:srgbClr val="01354D"/>
                </a:solidFill>
                <a:latin typeface="Fira Sans" panose="020B0503050000020004" pitchFamily="34" charset="0"/>
              </a:rPr>
            </a:br>
            <a:r>
              <a:rPr lang="pl-PL" b="1" dirty="0">
                <a:solidFill>
                  <a:srgbClr val="01354D"/>
                </a:solidFill>
                <a:latin typeface="Fira Sans" panose="020B0503050000020004" pitchFamily="34" charset="0"/>
              </a:rPr>
              <a:t>w latach 2019-2021</a:t>
            </a:r>
          </a:p>
        </p:txBody>
      </p:sp>
      <p:pic>
        <p:nvPicPr>
          <p:cNvPr id="5122" name="Wykres 556">
            <a:extLst>
              <a:ext uri="{FF2B5EF4-FFF2-40B4-BE49-F238E27FC236}">
                <a16:creationId xmlns:a16="http://schemas.microsoft.com/office/drawing/2014/main" xmlns="" id="{A9D5B54D-D9D9-3E2C-8B47-91213347393A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63"/>
          <a:stretch>
            <a:fillRect/>
          </a:stretch>
        </p:blipFill>
        <p:spPr bwMode="auto">
          <a:xfrm>
            <a:off x="3962400" y="2628900"/>
            <a:ext cx="10896600" cy="724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98442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3C6D945-2D3B-A753-593E-D984461BFA4B}"/>
              </a:ext>
            </a:extLst>
          </p:cNvPr>
          <p:cNvSpPr txBox="1">
            <a:spLocks/>
          </p:cNvSpPr>
          <p:nvPr/>
        </p:nvSpPr>
        <p:spPr>
          <a:xfrm>
            <a:off x="228600" y="140562"/>
            <a:ext cx="14477999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Podział wydatków w Gminie Gryfino, </a:t>
            </a:r>
            <a:br>
              <a:rPr lang="pl-PL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 na 31 grudnia 2021 r.</a:t>
            </a:r>
            <a:endParaRPr lang="pl-PL" sz="11500" b="1" dirty="0">
              <a:solidFill>
                <a:srgbClr val="01354D"/>
              </a:solidFill>
              <a:latin typeface="Fira Sans" panose="020B0503050000020004" pitchFamily="34" charset="0"/>
            </a:endParaRPr>
          </a:p>
        </p:txBody>
      </p:sp>
      <p:pic>
        <p:nvPicPr>
          <p:cNvPr id="6146" name="Wykres 535">
            <a:extLst>
              <a:ext uri="{FF2B5EF4-FFF2-40B4-BE49-F238E27FC236}">
                <a16:creationId xmlns:a16="http://schemas.microsoft.com/office/drawing/2014/main" xmlns="" id="{D570FAE7-077C-118D-F9AE-5433F6CDA10B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43"/>
          <a:stretch>
            <a:fillRect/>
          </a:stretch>
        </p:blipFill>
        <p:spPr bwMode="auto">
          <a:xfrm>
            <a:off x="4038600" y="2082706"/>
            <a:ext cx="11768662" cy="8204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48195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DD418CF2-DBD6-8782-E3CD-3CFA3887A0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9604" b="3748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xmlns="" id="{097022F3-9647-7ECF-A0E9-0CF7825CA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0" y="3771900"/>
            <a:ext cx="9601200" cy="1143000"/>
          </a:xfrm>
        </p:spPr>
        <p:txBody>
          <a:bodyPr>
            <a:noAutofit/>
          </a:bodyPr>
          <a:lstStyle/>
          <a:p>
            <a:r>
              <a:rPr lang="pl-PL" sz="7200" b="1" dirty="0">
                <a:solidFill>
                  <a:schemeClr val="bg1"/>
                </a:solidFill>
                <a:latin typeface="Fira Sans" panose="020B0503050000020004" pitchFamily="34" charset="0"/>
              </a:rPr>
              <a:t>ZASOBY MATERIALNE GMINY GRYFINO</a:t>
            </a:r>
          </a:p>
        </p:txBody>
      </p:sp>
    </p:spTree>
    <p:extLst>
      <p:ext uri="{BB962C8B-B14F-4D97-AF65-F5344CB8AC3E}">
        <p14:creationId xmlns:p14="http://schemas.microsoft.com/office/powerpoint/2010/main" xmlns="" val="544976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az 456">
            <a:extLst>
              <a:ext uri="{FF2B5EF4-FFF2-40B4-BE49-F238E27FC236}">
                <a16:creationId xmlns:a16="http://schemas.microsoft.com/office/drawing/2014/main" xmlns="" id="{78ACBD6D-EE33-1B6D-A8B7-C7AFC97EE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015" b="32188"/>
          <a:stretch/>
        </p:blipFill>
        <p:spPr bwMode="auto">
          <a:xfrm>
            <a:off x="20" y="0"/>
            <a:ext cx="1828798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Freeform 5">
            <a:extLst>
              <a:ext uri="{FF2B5EF4-FFF2-40B4-BE49-F238E27FC236}">
                <a16:creationId xmlns:a16="http://schemas.microsoft.com/office/drawing/2014/main" xmlns="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11232931" y="3416419"/>
            <a:ext cx="7055069" cy="6870581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C6EB748-8A34-E611-20DC-8399681BF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2014" y="5295900"/>
            <a:ext cx="6000093" cy="3877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32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Gmina Gryfino, według stanu na 31 grudnia 2021 r., była właścicielem 658 lokali mieszkalnych o łącznej powierzchni użytkowej </a:t>
            </a:r>
            <a:br>
              <a:rPr lang="pl-PL" sz="32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32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31 942,22 m</a:t>
            </a:r>
            <a:r>
              <a:rPr lang="pl-PL" sz="3200" b="1" baseline="300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l-PL" sz="32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pl-PL" sz="32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1354D"/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06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3C6D945-2D3B-A753-593E-D984461BFA4B}"/>
              </a:ext>
            </a:extLst>
          </p:cNvPr>
          <p:cNvSpPr txBox="1">
            <a:spLocks/>
          </p:cNvSpPr>
          <p:nvPr/>
        </p:nvSpPr>
        <p:spPr>
          <a:xfrm>
            <a:off x="228600" y="140562"/>
            <a:ext cx="15143247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b="1" dirty="0">
                <a:solidFill>
                  <a:srgbClr val="01354D"/>
                </a:solidFill>
                <a:latin typeface="Fira Sans" panose="020B0503050000020004" pitchFamily="34" charset="0"/>
              </a:rPr>
              <a:t>Zasoby materialne Gminy Gryfino w okresie 2020-2021 r.</a:t>
            </a:r>
            <a:r>
              <a:rPr lang="pl-PL" sz="1400" i="1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pl-PL" b="1" dirty="0">
              <a:solidFill>
                <a:srgbClr val="01354D"/>
              </a:solidFill>
              <a:latin typeface="Fira Sans" panose="020B0503050000020004" pitchFamily="34" charset="0"/>
            </a:endParaRPr>
          </a:p>
        </p:txBody>
      </p:sp>
      <p:sp>
        <p:nvSpPr>
          <p:cNvPr id="30" name="Para nawiasów 29">
            <a:extLst>
              <a:ext uri="{FF2B5EF4-FFF2-40B4-BE49-F238E27FC236}">
                <a16:creationId xmlns:a16="http://schemas.microsoft.com/office/drawing/2014/main" xmlns="" id="{459F82C8-F970-8989-A80B-29CD357A4D55}"/>
              </a:ext>
            </a:extLst>
          </p:cNvPr>
          <p:cNvSpPr/>
          <p:nvPr/>
        </p:nvSpPr>
        <p:spPr>
          <a:xfrm>
            <a:off x="228600" y="2628901"/>
            <a:ext cx="17161912" cy="1143000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r>
              <a:rPr lang="pl-PL" sz="28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Prawidłowością obserwowaną od wielu lat jest stopniowe zmniejszanie się łącznej powierzchni mieszkaniowego zasobu Gminy, wynikające ze sprzedaży lokali na rzecz dotychczasowych najemców.</a:t>
            </a:r>
            <a:endParaRPr lang="pl-PL" sz="40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202DFE4F-5781-B569-B4A0-5B1694412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586" y="3460136"/>
            <a:ext cx="3139844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4C679BC3-00B0-8897-0AA6-BA631B099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586" y="6203336"/>
            <a:ext cx="3139844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74409177-9026-DB4B-F1C1-84233D324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399" y="4318094"/>
            <a:ext cx="286823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xmlns="" id="{AE6845FF-B39F-7EE6-8C28-66FBE2EA0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399" y="7061294"/>
            <a:ext cx="286823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pSp>
        <p:nvGrpSpPr>
          <p:cNvPr id="17" name="Group 6">
            <a:extLst>
              <a:ext uri="{FF2B5EF4-FFF2-40B4-BE49-F238E27FC236}">
                <a16:creationId xmlns:a16="http://schemas.microsoft.com/office/drawing/2014/main" xmlns="" id="{0F41B411-0B89-E183-D4C7-09241DF3EB7E}"/>
              </a:ext>
            </a:extLst>
          </p:cNvPr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xmlns="" id="{3083092B-2113-3CB0-5396-43163DE4B715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2079A7A1-D44C-1E23-D771-843F97F5C44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4110057"/>
            <a:ext cx="12472678" cy="594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5759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3C6D945-2D3B-A753-593E-D984461BFA4B}"/>
              </a:ext>
            </a:extLst>
          </p:cNvPr>
          <p:cNvSpPr txBox="1">
            <a:spLocks/>
          </p:cNvSpPr>
          <p:nvPr/>
        </p:nvSpPr>
        <p:spPr>
          <a:xfrm>
            <a:off x="228600" y="140562"/>
            <a:ext cx="15143247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b="1" dirty="0">
                <a:solidFill>
                  <a:srgbClr val="01354D"/>
                </a:solidFill>
                <a:latin typeface="Fira Sans" panose="020B0503050000020004" pitchFamily="34" charset="0"/>
              </a:rPr>
              <a:t>Zasoby materialne Gminy Gryfino w okresie 2020-2021 r.</a:t>
            </a:r>
            <a:r>
              <a:rPr lang="pl-PL" sz="1400" i="1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pl-PL" b="1" dirty="0">
              <a:solidFill>
                <a:srgbClr val="01354D"/>
              </a:solidFill>
              <a:latin typeface="Fira Sans" panose="020B05030500000200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D2156C22-39CA-4CD3-8596-85A8DC8437EA}"/>
              </a:ext>
            </a:extLst>
          </p:cNvPr>
          <p:cNvSpPr txBox="1"/>
          <p:nvPr/>
        </p:nvSpPr>
        <p:spPr>
          <a:xfrm>
            <a:off x="2057400" y="4686300"/>
            <a:ext cx="15333112" cy="392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sz="1800" b="1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Para nawiasów 29">
            <a:extLst>
              <a:ext uri="{FF2B5EF4-FFF2-40B4-BE49-F238E27FC236}">
                <a16:creationId xmlns:a16="http://schemas.microsoft.com/office/drawing/2014/main" xmlns="" id="{459F82C8-F970-8989-A80B-29CD357A4D55}"/>
              </a:ext>
            </a:extLst>
          </p:cNvPr>
          <p:cNvSpPr/>
          <p:nvPr/>
        </p:nvSpPr>
        <p:spPr>
          <a:xfrm>
            <a:off x="228600" y="2347512"/>
            <a:ext cx="17161912" cy="1564755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Łączne wydatki związane z utrzymaniem mieszkaniowego zasobu Gminy wyniosły w ubiegłym roku </a:t>
            </a:r>
            <a:r>
              <a:rPr lang="pl-PL" sz="24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4 935 541,05 zł</a:t>
            </a:r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l-PL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Jednocześnie, w analogicznym okresie Gmina Gryfino osiągnęła z tytułu wynajmu lokali dochody w łącznej wysokości </a:t>
            </a:r>
            <a:r>
              <a:rPr lang="pl-PL" sz="24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3 969 847,90</a:t>
            </a:r>
            <a:r>
              <a:rPr lang="pl-PL" sz="2400" b="1" u="sng" dirty="0">
                <a:solidFill>
                  <a:schemeClr val="bg1"/>
                </a:solidFill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zł</a:t>
            </a:r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l-PL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202DFE4F-5781-B569-B4A0-5B1694412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586" y="3460136"/>
            <a:ext cx="3139844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4C679BC3-00B0-8897-0AA6-BA631B099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586" y="6203336"/>
            <a:ext cx="3139844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1266" name="Wykres 490">
            <a:extLst>
              <a:ext uri="{FF2B5EF4-FFF2-40B4-BE49-F238E27FC236}">
                <a16:creationId xmlns:a16="http://schemas.microsoft.com/office/drawing/2014/main" xmlns="" id="{008FF0B4-4670-A76A-689A-D09FA2CEF0B7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3700" y="4454765"/>
            <a:ext cx="10515600" cy="529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ytuł 8">
            <a:extLst>
              <a:ext uri="{FF2B5EF4-FFF2-40B4-BE49-F238E27FC236}">
                <a16:creationId xmlns:a16="http://schemas.microsoft.com/office/drawing/2014/main" xmlns="" id="{45E7F384-B4E2-8565-C67E-6D9B7141F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634" y="8621236"/>
            <a:ext cx="3182854" cy="1075558"/>
          </a:xfrm>
        </p:spPr>
        <p:txBody>
          <a:bodyPr>
            <a:normAutofit fontScale="90000"/>
          </a:bodyPr>
          <a:lstStyle/>
          <a:p>
            <a:r>
              <a:rPr lang="pl-PL" sz="1800" i="1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Bilans utrzymania mieszkaniowego zasobu Gminy Gryfino wydatki i dochody, </a:t>
            </a:r>
            <a:br>
              <a:rPr lang="pl-PL" sz="1800" i="1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i="1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 na 31 grudnia 2021 r.</a:t>
            </a:r>
            <a:endParaRPr lang="pl-PL" dirty="0"/>
          </a:p>
        </p:txBody>
      </p:sp>
      <p:grpSp>
        <p:nvGrpSpPr>
          <p:cNvPr id="16" name="Group 6">
            <a:extLst>
              <a:ext uri="{FF2B5EF4-FFF2-40B4-BE49-F238E27FC236}">
                <a16:creationId xmlns:a16="http://schemas.microsoft.com/office/drawing/2014/main" xmlns="" id="{E816B1C8-E2E0-F098-FE35-D7455EFB7335}"/>
              </a:ext>
            </a:extLst>
          </p:cNvPr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xmlns="" id="{096FF9CB-45C4-03C6-87B8-2E8FA71B04AA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</p:spTree>
    <p:extLst>
      <p:ext uri="{BB962C8B-B14F-4D97-AF65-F5344CB8AC3E}">
        <p14:creationId xmlns:p14="http://schemas.microsoft.com/office/powerpoint/2010/main" xmlns="" val="25934436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3C6D945-2D3B-A753-593E-D984461BFA4B}"/>
              </a:ext>
            </a:extLst>
          </p:cNvPr>
          <p:cNvSpPr txBox="1">
            <a:spLocks/>
          </p:cNvSpPr>
          <p:nvPr/>
        </p:nvSpPr>
        <p:spPr>
          <a:xfrm>
            <a:off x="228600" y="140562"/>
            <a:ext cx="15143247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228600" algn="l">
              <a:lnSpc>
                <a:spcPct val="115000"/>
              </a:lnSpc>
              <a:spcBef>
                <a:spcPts val="200"/>
              </a:spcBef>
              <a:tabLst>
                <a:tab pos="449580" algn="l"/>
              </a:tabLst>
            </a:pPr>
            <a:r>
              <a:rPr lang="x-none" b="1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Dochody z tytułu wykonywania prawa własności </a:t>
            </a:r>
            <a:r>
              <a:rPr lang="pl-PL" b="1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/>
            </a:r>
            <a:br>
              <a:rPr lang="pl-PL" b="1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</a:br>
            <a:r>
              <a:rPr lang="x-none" b="1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i innych praw majątkowych</a:t>
            </a:r>
            <a:endParaRPr lang="pl-PL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font297"/>
              <a:cs typeface="Times New Roman" panose="02020603050405020304" pitchFamily="18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D2156C22-39CA-4CD3-8596-85A8DC8437EA}"/>
              </a:ext>
            </a:extLst>
          </p:cNvPr>
          <p:cNvSpPr txBox="1"/>
          <p:nvPr/>
        </p:nvSpPr>
        <p:spPr>
          <a:xfrm>
            <a:off x="2057400" y="4686300"/>
            <a:ext cx="15333112" cy="392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sz="1800" b="1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202DFE4F-5781-B569-B4A0-5B1694412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586" y="3460136"/>
            <a:ext cx="3139844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4C679BC3-00B0-8897-0AA6-BA631B099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586" y="6203336"/>
            <a:ext cx="3139844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9" name="Tytuł 8">
            <a:extLst>
              <a:ext uri="{FF2B5EF4-FFF2-40B4-BE49-F238E27FC236}">
                <a16:creationId xmlns:a16="http://schemas.microsoft.com/office/drawing/2014/main" xmlns="" id="{45E7F384-B4E2-8565-C67E-6D9B7141F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1800" y="8034536"/>
            <a:ext cx="3446547" cy="1824000"/>
          </a:xfrm>
        </p:spPr>
        <p:txBody>
          <a:bodyPr/>
          <a:lstStyle/>
          <a:p>
            <a:r>
              <a:rPr lang="pl-PL" sz="1800" i="1" dirty="0">
                <a:solidFill>
                  <a:srgbClr val="000000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Dochody z tytułu wykonywania prawa własności i innych praw </a:t>
            </a:r>
            <a:r>
              <a:rPr lang="pl-PL" sz="1800" i="1" dirty="0" smtClean="0">
                <a:solidFill>
                  <a:srgbClr val="000000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majątkowych, </a:t>
            </a:r>
            <a:r>
              <a:rPr lang="pl-PL" sz="1800" i="1" dirty="0">
                <a:solidFill>
                  <a:srgbClr val="000000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i="1" dirty="0">
                <a:solidFill>
                  <a:srgbClr val="000000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i="1" dirty="0" smtClean="0">
                <a:solidFill>
                  <a:srgbClr val="000000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 </a:t>
            </a:r>
            <a:r>
              <a:rPr lang="pl-PL" sz="1800" i="1" dirty="0">
                <a:solidFill>
                  <a:srgbClr val="000000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31 grudnia 2021 r</a:t>
            </a:r>
            <a:r>
              <a:rPr lang="pl-PL" sz="1800" i="1" dirty="0" smtClean="0">
                <a:solidFill>
                  <a:srgbClr val="000000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l-PL" dirty="0"/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xmlns="" id="{314D1EA5-D360-15FD-A7E1-175E813B9D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45563837"/>
              </p:ext>
            </p:extLst>
          </p:nvPr>
        </p:nvGraphicFramePr>
        <p:xfrm>
          <a:off x="3342522" y="2498111"/>
          <a:ext cx="10602077" cy="741045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{69CF1AB2-1976-4502-BF36-3FF5EA218861}</a:tableStyleId>
              </a:tblPr>
              <a:tblGrid>
                <a:gridCol w="788422">
                  <a:extLst>
                    <a:ext uri="{9D8B030D-6E8A-4147-A177-3AD203B41FA5}">
                      <a16:colId xmlns:a16="http://schemas.microsoft.com/office/drawing/2014/main" xmlns="" val="2649752767"/>
                    </a:ext>
                  </a:extLst>
                </a:gridCol>
                <a:gridCol w="7299056">
                  <a:extLst>
                    <a:ext uri="{9D8B030D-6E8A-4147-A177-3AD203B41FA5}">
                      <a16:colId xmlns:a16="http://schemas.microsoft.com/office/drawing/2014/main" xmlns="" val="4017930161"/>
                    </a:ext>
                  </a:extLst>
                </a:gridCol>
                <a:gridCol w="2514599">
                  <a:extLst>
                    <a:ext uri="{9D8B030D-6E8A-4147-A177-3AD203B41FA5}">
                      <a16:colId xmlns:a16="http://schemas.microsoft.com/office/drawing/2014/main" xmlns="" val="2541553736"/>
                    </a:ext>
                  </a:extLst>
                </a:gridCol>
              </a:tblGrid>
              <a:tr h="636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  <a:latin typeface="Fira Sans" panose="020B0503050000020004" pitchFamily="34" charset="0"/>
                        </a:rPr>
                        <a:t>L.p.</a:t>
                      </a:r>
                      <a:endParaRPr lang="pl-PL" sz="3200" dirty="0"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  <a:latin typeface="Fira Sans" panose="020B0503050000020004" pitchFamily="34" charset="0"/>
                        </a:rPr>
                        <a:t>Wyszczególnienie</a:t>
                      </a:r>
                      <a:endParaRPr lang="pl-PL" sz="3200" dirty="0"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  <a:latin typeface="Fira Sans" panose="020B0503050000020004" pitchFamily="34" charset="0"/>
                        </a:rPr>
                        <a:t>Wartość</a:t>
                      </a:r>
                      <a:endParaRPr lang="pl-PL" sz="3200" dirty="0"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9560046"/>
                  </a:ext>
                </a:extLst>
              </a:tr>
              <a:tr h="13117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>
                          <a:effectLst/>
                          <a:latin typeface="Fira Sans" panose="020B0503050000020004" pitchFamily="34" charset="0"/>
                        </a:rPr>
                        <a:t>1.</a:t>
                      </a:r>
                      <a:endParaRPr lang="pl-PL" sz="3200"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  <a:latin typeface="Fira Sans" panose="020B0503050000020004" pitchFamily="34" charset="0"/>
                        </a:rPr>
                        <a:t>Sprzedaż nieruchomości oraz prawa użytkowania wieczystego</a:t>
                      </a:r>
                      <a:endParaRPr lang="pl-PL" sz="3200" dirty="0"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>
                          <a:effectLst/>
                          <a:latin typeface="Fira Sans" panose="020B0503050000020004" pitchFamily="34" charset="0"/>
                        </a:rPr>
                        <a:t>4 714 213,85 zł</a:t>
                      </a:r>
                      <a:endParaRPr lang="pl-PL" sz="3200"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20211319"/>
                  </a:ext>
                </a:extLst>
              </a:tr>
              <a:tr h="13117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>
                          <a:effectLst/>
                          <a:latin typeface="Fira Sans" panose="020B0503050000020004" pitchFamily="34" charset="0"/>
                        </a:rPr>
                        <a:t>2.</a:t>
                      </a:r>
                      <a:endParaRPr lang="pl-PL" sz="3200"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  <a:latin typeface="Fira Sans" panose="020B0503050000020004" pitchFamily="34" charset="0"/>
                        </a:rPr>
                        <a:t>Dzierżawa gruntów i najem lokali</a:t>
                      </a:r>
                      <a:endParaRPr lang="pl-PL" sz="3200" dirty="0"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>
                          <a:effectLst/>
                          <a:latin typeface="Fira Sans" panose="020B0503050000020004" pitchFamily="34" charset="0"/>
                        </a:rPr>
                        <a:t>3 939 983,36 zł</a:t>
                      </a:r>
                      <a:endParaRPr lang="pl-PL" sz="3200"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33484586"/>
                  </a:ext>
                </a:extLst>
              </a:tr>
              <a:tr h="13117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>
                          <a:effectLst/>
                          <a:latin typeface="Fira Sans" panose="020B0503050000020004" pitchFamily="34" charset="0"/>
                        </a:rPr>
                        <a:t>3.</a:t>
                      </a:r>
                      <a:endParaRPr lang="pl-PL" sz="3200"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  <a:latin typeface="Fira Sans" panose="020B0503050000020004" pitchFamily="34" charset="0"/>
                        </a:rPr>
                        <a:t>Przekształcenie prawa użytkowania wieczystego </a:t>
                      </a:r>
                      <a:br>
                        <a:rPr lang="pl-PL" sz="2400" dirty="0">
                          <a:effectLst/>
                          <a:latin typeface="Fira Sans" panose="020B0503050000020004" pitchFamily="34" charset="0"/>
                        </a:rPr>
                      </a:br>
                      <a:r>
                        <a:rPr lang="pl-PL" sz="2400" dirty="0">
                          <a:effectLst/>
                          <a:latin typeface="Fira Sans" panose="020B0503050000020004" pitchFamily="34" charset="0"/>
                        </a:rPr>
                        <a:t>w prawo własności</a:t>
                      </a:r>
                      <a:endParaRPr lang="pl-PL" sz="3200" dirty="0"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>
                          <a:effectLst/>
                          <a:latin typeface="Fira Sans" panose="020B0503050000020004" pitchFamily="34" charset="0"/>
                        </a:rPr>
                        <a:t>93 623,29 zł</a:t>
                      </a:r>
                      <a:endParaRPr lang="pl-PL" sz="3200"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02750736"/>
                  </a:ext>
                </a:extLst>
              </a:tr>
              <a:tr h="15276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>
                          <a:effectLst/>
                          <a:latin typeface="Fira Sans" panose="020B0503050000020004" pitchFamily="34" charset="0"/>
                        </a:rPr>
                        <a:t>4.</a:t>
                      </a:r>
                      <a:endParaRPr lang="pl-PL" sz="3200"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  <a:latin typeface="Fira Sans" panose="020B0503050000020004" pitchFamily="34" charset="0"/>
                        </a:rPr>
                        <a:t>Użytkowanie wieczyste, zarząd i użytkowanie oraz odpłatne ustanowienie służebności  na nieruchomościach gminnych</a:t>
                      </a:r>
                      <a:endParaRPr lang="pl-PL" sz="3200" dirty="0"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>
                          <a:effectLst/>
                          <a:latin typeface="Fira Sans" panose="020B0503050000020004" pitchFamily="34" charset="0"/>
                        </a:rPr>
                        <a:t>235 751,16 zł</a:t>
                      </a:r>
                      <a:endParaRPr lang="pl-PL" sz="3200"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37517166"/>
                  </a:ext>
                </a:extLst>
              </a:tr>
              <a:tr h="1311701"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3200" dirty="0">
                          <a:effectLst/>
                          <a:latin typeface="Fira Sans" panose="020B05030500000200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RAZEM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400" dirty="0">
                          <a:effectLst/>
                          <a:latin typeface="Fira Sans" panose="020B0503050000020004" pitchFamily="34" charset="0"/>
                        </a:rPr>
                        <a:t>8 983 571,66 zł</a:t>
                      </a:r>
                      <a:endParaRPr lang="pl-PL" sz="3200" dirty="0"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958903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80714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DD418CF2-DBD6-8782-E3CD-3CFA3887A0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9604" b="3748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xmlns="" id="{097022F3-9647-7ECF-A0E9-0CF7825CA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0" y="3771900"/>
            <a:ext cx="9982200" cy="2057400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7200" b="1" dirty="0">
                <a:solidFill>
                  <a:srgbClr val="FFFFFF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INFRASTRUKTURA KOMUNALNA</a:t>
            </a:r>
            <a:endParaRPr lang="pl-PL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37211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1EC4DEA-7D17-40D8-783B-6C8EB7687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1400" y="1485900"/>
            <a:ext cx="6130959" cy="681910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pl-PL" b="1" dirty="0">
                <a:solidFill>
                  <a:srgbClr val="FFFFFF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Poza transportem autobusowym Gmina Gryfino kontynuowała również w 2021 r. współpracę </a:t>
            </a:r>
            <a:br>
              <a:rPr lang="pl-PL" b="1" dirty="0">
                <a:solidFill>
                  <a:srgbClr val="FFFFFF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>
                <a:solidFill>
                  <a:srgbClr val="FFFFFF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 Województwem Zachodniopomorskim </a:t>
            </a:r>
            <a:br>
              <a:rPr lang="pl-PL" b="1" dirty="0">
                <a:solidFill>
                  <a:srgbClr val="FFFFFF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>
                <a:solidFill>
                  <a:srgbClr val="FFFFFF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zakresie dofinansowania przewozów kolejowych.</a:t>
            </a:r>
            <a:r>
              <a:rPr lang="pl-PL" sz="18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8000" dirty="0">
              <a:latin typeface="Fira Sans" panose="020B0503050000020004" pitchFamily="34" charset="0"/>
            </a:endParaRPr>
          </a:p>
        </p:txBody>
      </p:sp>
      <p:sp>
        <p:nvSpPr>
          <p:cNvPr id="13319" name="Freeform: Shape 13318">
            <a:extLst>
              <a:ext uri="{FF2B5EF4-FFF2-40B4-BE49-F238E27FC236}">
                <a16:creationId xmlns:a16="http://schemas.microsoft.com/office/drawing/2014/main" xmlns="" id="{E49CC64F-7275-4E33-961B-0C5CDC4398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1" y="0"/>
            <a:ext cx="10782077" cy="10287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314" name="Obraz 456" descr="Obraz zawierający pociąg, niebo, transport, zewnętrzne&#10;&#10;Opis wygenerowany automatycznie">
            <a:extLst>
              <a:ext uri="{FF2B5EF4-FFF2-40B4-BE49-F238E27FC236}">
                <a16:creationId xmlns:a16="http://schemas.microsoft.com/office/drawing/2014/main" xmlns="" id="{6259F180-B446-B331-4A4A-928526CC3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520" r="1" b="19447"/>
          <a:stretch/>
        </p:blipFill>
        <p:spPr bwMode="auto">
          <a:xfrm>
            <a:off x="1" y="10"/>
            <a:ext cx="10542743" cy="10286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50634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3C6D945-2D3B-A753-593E-D984461BFA4B}"/>
              </a:ext>
            </a:extLst>
          </p:cNvPr>
          <p:cNvSpPr txBox="1">
            <a:spLocks/>
          </p:cNvSpPr>
          <p:nvPr/>
        </p:nvSpPr>
        <p:spPr>
          <a:xfrm>
            <a:off x="228600" y="188913"/>
            <a:ext cx="15143247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228600" algn="l">
              <a:lnSpc>
                <a:spcPct val="115000"/>
              </a:lnSpc>
              <a:spcBef>
                <a:spcPts val="200"/>
              </a:spcBef>
              <a:spcAft>
                <a:spcPts val="1200"/>
              </a:spcAft>
              <a:tabLst>
                <a:tab pos="449580" algn="l"/>
              </a:tabLst>
            </a:pPr>
            <a:r>
              <a:rPr lang="x-none" sz="4400" b="1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Publiczny transport zbiorowy</a:t>
            </a:r>
            <a:endParaRPr lang="pl-PL" sz="36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font297"/>
              <a:cs typeface="Times New Roman" panose="02020603050405020304" pitchFamily="18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D2156C22-39CA-4CD3-8596-85A8DC8437EA}"/>
              </a:ext>
            </a:extLst>
          </p:cNvPr>
          <p:cNvSpPr txBox="1"/>
          <p:nvPr/>
        </p:nvSpPr>
        <p:spPr>
          <a:xfrm>
            <a:off x="2057400" y="4686300"/>
            <a:ext cx="15333112" cy="392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sz="1800" b="1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202DFE4F-5781-B569-B4A0-5B1694412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586" y="3460136"/>
            <a:ext cx="3139844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4C679BC3-00B0-8897-0AA6-BA631B099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586" y="6203336"/>
            <a:ext cx="3139844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4" name="Para nawiasów 13">
            <a:extLst>
              <a:ext uri="{FF2B5EF4-FFF2-40B4-BE49-F238E27FC236}">
                <a16:creationId xmlns:a16="http://schemas.microsoft.com/office/drawing/2014/main" xmlns="" id="{B9FB7DC9-44FB-62AB-B9C7-80056858857E}"/>
              </a:ext>
            </a:extLst>
          </p:cNvPr>
          <p:cNvSpPr/>
          <p:nvPr/>
        </p:nvSpPr>
        <p:spPr>
          <a:xfrm>
            <a:off x="228600" y="2487741"/>
            <a:ext cx="17161912" cy="1825864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pPr marL="285750" indent="-285750"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dzień 31 grudnia 2021 r. rozkłady jazdy dla wszystkich linii obejmowały łącznie 151 kursów, a w całym 2021 r. Przedsiębiorstwo Komunikacji Samochodowej w Szczecinie </a:t>
            </a:r>
            <a:r>
              <a:rPr lang="pl-PL" sz="2400" dirty="0" err="1" smtClean="0">
                <a:solidFill>
                  <a:schemeClr val="bg1"/>
                </a:solidFill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pl-PL" sz="2400" dirty="0" smtClean="0">
                <a:solidFill>
                  <a:schemeClr val="bg1"/>
                </a:solidFill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2400" dirty="0">
                <a:solidFill>
                  <a:schemeClr val="bg1"/>
                </a:solidFill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 o.o. </a:t>
            </a:r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wykonało ich łącznie 34 871. Całkowity roczny przebieg wskazanych kursów wyniósł 1 067 680 wozokilometrów, a koszt ich wykonania – </a:t>
            </a:r>
            <a:r>
              <a:rPr lang="pl-PL" sz="24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4 919 730,27 zł</a:t>
            </a:r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endParaRPr lang="pl-PL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ytuł 15">
            <a:extLst>
              <a:ext uri="{FF2B5EF4-FFF2-40B4-BE49-F238E27FC236}">
                <a16:creationId xmlns:a16="http://schemas.microsoft.com/office/drawing/2014/main" xmlns="" id="{C393D098-8208-AD7B-562A-280D71003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3600" y="8573857"/>
            <a:ext cx="4114799" cy="1482527"/>
          </a:xfrm>
        </p:spPr>
        <p:txBody>
          <a:bodyPr/>
          <a:lstStyle/>
          <a:p>
            <a:r>
              <a:rPr lang="pl-PL" sz="1800" i="1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Charakterystyka porównawcza gminnego systemu publicznego transportu zbiorowego, </a:t>
            </a:r>
            <a:br>
              <a:rPr lang="pl-PL" sz="1800" i="1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i="1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 na 31 grudnia 2021 r.</a:t>
            </a:r>
            <a:endParaRPr lang="pl-PL" dirty="0"/>
          </a:p>
        </p:txBody>
      </p:sp>
      <p:graphicFrame>
        <p:nvGraphicFramePr>
          <p:cNvPr id="15" name="Wykres 14">
            <a:extLst>
              <a:ext uri="{FF2B5EF4-FFF2-40B4-BE49-F238E27FC236}">
                <a16:creationId xmlns:a16="http://schemas.microsoft.com/office/drawing/2014/main" xmlns="" id="{544829FA-BCC6-BB26-FBCB-D7E18A8DD4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549336224"/>
              </p:ext>
            </p:extLst>
          </p:nvPr>
        </p:nvGraphicFramePr>
        <p:xfrm>
          <a:off x="4517065" y="4523968"/>
          <a:ext cx="8513135" cy="5466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3904201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DD418CF2-DBD6-8782-E3CD-3CFA3887A0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9604" b="3748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xmlns="" id="{F4C15A45-8305-9BCA-5CFD-70508912D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3390900"/>
            <a:ext cx="13868400" cy="2516606"/>
          </a:xfrm>
        </p:spPr>
        <p:txBody>
          <a:bodyPr>
            <a:noAutofit/>
          </a:bodyPr>
          <a:lstStyle/>
          <a:p>
            <a:pPr marL="914400" indent="-228600">
              <a:lnSpc>
                <a:spcPct val="150000"/>
              </a:lnSpc>
              <a:spcBef>
                <a:spcPts val="200"/>
              </a:spcBef>
              <a:spcAft>
                <a:spcPts val="1200"/>
              </a:spcAft>
              <a:tabLst>
                <a:tab pos="449580" algn="l"/>
              </a:tabLst>
            </a:pPr>
            <a:r>
              <a:rPr lang="pl-PL" sz="79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OGÓLNA CHARAKTERYSTYKA GMINY GRYFINO</a:t>
            </a:r>
            <a:endParaRPr lang="pl-PL" sz="7900" b="1" dirty="0">
              <a:solidFill>
                <a:schemeClr val="bg1"/>
              </a:solidFill>
              <a:effectLst/>
              <a:latin typeface="Calibri Light" panose="020F0302020204030204" pitchFamily="34" charset="0"/>
              <a:ea typeface="font29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4993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3C6D945-2D3B-A753-593E-D984461BFA4B}"/>
              </a:ext>
            </a:extLst>
          </p:cNvPr>
          <p:cNvSpPr txBox="1">
            <a:spLocks/>
          </p:cNvSpPr>
          <p:nvPr/>
        </p:nvSpPr>
        <p:spPr>
          <a:xfrm>
            <a:off x="228600" y="188913"/>
            <a:ext cx="15143247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228600" algn="l">
              <a:lnSpc>
                <a:spcPct val="115000"/>
              </a:lnSpc>
              <a:spcBef>
                <a:spcPts val="200"/>
              </a:spcBef>
              <a:spcAft>
                <a:spcPts val="1200"/>
              </a:spcAft>
              <a:tabLst>
                <a:tab pos="449580" algn="l"/>
              </a:tabLst>
            </a:pPr>
            <a:r>
              <a:rPr lang="x-none" sz="4400" b="1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Publiczny transport zbiorowy</a:t>
            </a:r>
            <a:endParaRPr lang="pl-PL" sz="36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font297"/>
              <a:cs typeface="Times New Roman" panose="02020603050405020304" pitchFamily="18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D2156C22-39CA-4CD3-8596-85A8DC8437EA}"/>
              </a:ext>
            </a:extLst>
          </p:cNvPr>
          <p:cNvSpPr txBox="1"/>
          <p:nvPr/>
        </p:nvSpPr>
        <p:spPr>
          <a:xfrm>
            <a:off x="2057400" y="4686300"/>
            <a:ext cx="15333112" cy="392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sz="1800" b="1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202DFE4F-5781-B569-B4A0-5B1694412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586" y="3460136"/>
            <a:ext cx="3139844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4C679BC3-00B0-8897-0AA6-BA631B099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586" y="6203336"/>
            <a:ext cx="3139844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4" name="Para nawiasów 13">
            <a:extLst>
              <a:ext uri="{FF2B5EF4-FFF2-40B4-BE49-F238E27FC236}">
                <a16:creationId xmlns:a16="http://schemas.microsoft.com/office/drawing/2014/main" xmlns="" id="{B9FB7DC9-44FB-62AB-B9C7-80056858857E}"/>
              </a:ext>
            </a:extLst>
          </p:cNvPr>
          <p:cNvSpPr/>
          <p:nvPr/>
        </p:nvSpPr>
        <p:spPr>
          <a:xfrm>
            <a:off x="228600" y="2401388"/>
            <a:ext cx="17161912" cy="2214321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pPr marL="285750" indent="-285750"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całym 2021 r. w ramach dofinansowanych przez Gminę połączeń, przewieziono łącznie 76 913 pasażerów, a wielkość wykonanej pracy przewozowej wyniosła 51 161,836 </a:t>
            </a:r>
            <a:r>
              <a:rPr lang="pl-PL" sz="2400" dirty="0" err="1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pociągokilometrów</a:t>
            </a:r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2021 r. zanotowano wzrost liczby pasażerów wspomnianych połączeń kolejowych w porównaniu </a:t>
            </a:r>
            <a:b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 rokiem 2020 o 24,6%. </a:t>
            </a:r>
            <a:endParaRPr lang="pl-PL" sz="4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ytuł 15">
            <a:extLst>
              <a:ext uri="{FF2B5EF4-FFF2-40B4-BE49-F238E27FC236}">
                <a16:creationId xmlns:a16="http://schemas.microsoft.com/office/drawing/2014/main" xmlns="" id="{C393D098-8208-AD7B-562A-280D71003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5414" y="8115301"/>
            <a:ext cx="3862985" cy="1941084"/>
          </a:xfrm>
        </p:spPr>
        <p:txBody>
          <a:bodyPr/>
          <a:lstStyle/>
          <a:p>
            <a:r>
              <a:rPr lang="pl-PL" sz="1800" i="1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Charakterystyka połączeń kolejowych w ramach pilotażu SKM, </a:t>
            </a:r>
            <a:br>
              <a:rPr lang="pl-PL" sz="1800" i="1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i="1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koszty realizacji połączeń a liczba przewiezionych pasażerów</a:t>
            </a:r>
            <a:endParaRPr lang="pl-PL" dirty="0"/>
          </a:p>
        </p:txBody>
      </p:sp>
      <p:pic>
        <p:nvPicPr>
          <p:cNvPr id="15362" name="Wykres 1">
            <a:extLst>
              <a:ext uri="{FF2B5EF4-FFF2-40B4-BE49-F238E27FC236}">
                <a16:creationId xmlns:a16="http://schemas.microsoft.com/office/drawing/2014/main" xmlns="" id="{2F0A2EA2-9294-B82E-EBE5-DBE5233EC11F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2586" y="4838700"/>
            <a:ext cx="8329014" cy="504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99582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3C6D945-2D3B-A753-593E-D984461BFA4B}"/>
              </a:ext>
            </a:extLst>
          </p:cNvPr>
          <p:cNvSpPr txBox="1">
            <a:spLocks/>
          </p:cNvSpPr>
          <p:nvPr/>
        </p:nvSpPr>
        <p:spPr>
          <a:xfrm>
            <a:off x="228600" y="188913"/>
            <a:ext cx="15143247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228600" algn="l">
              <a:lnSpc>
                <a:spcPct val="115000"/>
              </a:lnSpc>
              <a:spcBef>
                <a:spcPts val="200"/>
              </a:spcBef>
              <a:spcAft>
                <a:spcPts val="1200"/>
              </a:spcAft>
              <a:tabLst>
                <a:tab pos="449580" algn="l"/>
              </a:tabLst>
            </a:pPr>
            <a:r>
              <a:rPr lang="pl-PL" sz="4400" b="1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Zaopatrzenie w wodę i odprowadzenie ścieków</a:t>
            </a:r>
            <a:endParaRPr lang="pl-PL" sz="36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font297"/>
              <a:cs typeface="Times New Roman" panose="02020603050405020304" pitchFamily="18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202DFE4F-5781-B569-B4A0-5B1694412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586" y="3460136"/>
            <a:ext cx="3139844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4C679BC3-00B0-8897-0AA6-BA631B099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586" y="6203336"/>
            <a:ext cx="3139844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4" name="Para nawiasów 13">
            <a:extLst>
              <a:ext uri="{FF2B5EF4-FFF2-40B4-BE49-F238E27FC236}">
                <a16:creationId xmlns:a16="http://schemas.microsoft.com/office/drawing/2014/main" xmlns="" id="{B9FB7DC9-44FB-62AB-B9C7-80056858857E}"/>
              </a:ext>
            </a:extLst>
          </p:cNvPr>
          <p:cNvSpPr/>
          <p:nvPr/>
        </p:nvSpPr>
        <p:spPr>
          <a:xfrm>
            <a:off x="228600" y="1782155"/>
            <a:ext cx="4343400" cy="8315929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pl-PL" sz="28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Dla potrzeb oczyszczania ścieków  Przedsiębiorstwo Usług Komunalnych </a:t>
            </a:r>
            <a:br>
              <a:rPr lang="pl-PL" sz="28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8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Gryfinie </a:t>
            </a:r>
            <a:r>
              <a:rPr lang="pl-PL" sz="2800" dirty="0" err="1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</a:t>
            </a:r>
            <a:r>
              <a:rPr lang="pl-PL" sz="28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z o.o.  eksploatowała 4 oczyszczalnie </a:t>
            </a:r>
            <a:br>
              <a:rPr lang="pl-PL" sz="28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8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ścieków, w tym </a:t>
            </a:r>
            <a:r>
              <a:rPr lang="pl-PL" sz="2800" dirty="0" smtClean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pl-PL" sz="28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miejską oczyszczalnię ścieków w Gryfinie oraz 3 oczyszczalnie wiejskie – w </a:t>
            </a:r>
            <a:r>
              <a:rPr lang="pl-PL" sz="2800" dirty="0" err="1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Sobiemyślu</a:t>
            </a:r>
            <a:r>
              <a:rPr lang="pl-PL" sz="28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Starych Brynkach oraz Steklnie. </a:t>
            </a:r>
            <a:endParaRPr lang="pl-PL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ytuł 15">
            <a:extLst>
              <a:ext uri="{FF2B5EF4-FFF2-40B4-BE49-F238E27FC236}">
                <a16:creationId xmlns:a16="http://schemas.microsoft.com/office/drawing/2014/main" xmlns="" id="{C393D098-8208-AD7B-562A-280D71003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75769" y="8689847"/>
            <a:ext cx="3862985" cy="1499131"/>
          </a:xfrm>
        </p:spPr>
        <p:txBody>
          <a:bodyPr/>
          <a:lstStyle/>
          <a:p>
            <a:r>
              <a:rPr lang="pl-PL" sz="1800" i="1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Ilość sprzedanej wody w roku 2021 w porównaniu do 2020 r.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863184B4-88D8-BA90-D39E-51111557A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xmlns="" id="{C76203CA-376A-E8E2-66E5-524E45593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82963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820D086-27F8-0951-0DB3-D5B7FF2A667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09049" y="2271619"/>
            <a:ext cx="11837846" cy="695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68010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DD418CF2-DBD6-8782-E3CD-3CFA3887A0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9604" b="3748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xmlns="" id="{097022F3-9647-7ECF-A0E9-0CF7825CA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0" y="3771900"/>
            <a:ext cx="9982200" cy="2057400"/>
          </a:xfrm>
        </p:spPr>
        <p:txBody>
          <a:bodyPr>
            <a:noAutofit/>
          </a:bodyPr>
          <a:lstStyle/>
          <a:p>
            <a:r>
              <a:rPr lang="pl-PL" sz="7200" b="1" dirty="0">
                <a:solidFill>
                  <a:schemeClr val="bg1"/>
                </a:solidFill>
                <a:latin typeface="Fira Sans" panose="020B0503050000020004" pitchFamily="34" charset="0"/>
              </a:rPr>
              <a:t>ŚRODOWISKO</a:t>
            </a:r>
          </a:p>
        </p:txBody>
      </p:sp>
    </p:spTree>
    <p:extLst>
      <p:ext uri="{BB962C8B-B14F-4D97-AF65-F5344CB8AC3E}">
        <p14:creationId xmlns:p14="http://schemas.microsoft.com/office/powerpoint/2010/main" xmlns="" val="2668173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az 456">
            <a:extLst>
              <a:ext uri="{FF2B5EF4-FFF2-40B4-BE49-F238E27FC236}">
                <a16:creationId xmlns:a16="http://schemas.microsoft.com/office/drawing/2014/main" xmlns="" id="{7C9D2B22-684F-E67C-64CB-9686301B3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18" t="43086" r="-4418" b="21392"/>
          <a:stretch/>
        </p:blipFill>
        <p:spPr bwMode="auto">
          <a:xfrm>
            <a:off x="-1295400" y="0"/>
            <a:ext cx="2049780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Freeform 5">
            <a:extLst>
              <a:ext uri="{FF2B5EF4-FFF2-40B4-BE49-F238E27FC236}">
                <a16:creationId xmlns:a16="http://schemas.microsoft.com/office/drawing/2014/main" xmlns="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11232931" y="3416419"/>
            <a:ext cx="7055069" cy="6870581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788F628-01A6-A6A9-1420-109FFE6BE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0" y="6515100"/>
            <a:ext cx="5778062" cy="2751084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pl-PL" sz="2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Gmina Gryfino w latach 2020-2021 realizowała projekt dofinansowany z Funduszy Europejskich - Regionalnego Programu Operacyjnego - pn. </a:t>
            </a:r>
            <a:r>
              <a:rPr lang="pl-PL" sz="28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„Poprawa jakości powietrza </a:t>
            </a:r>
            <a:r>
              <a:rPr lang="pl-PL" sz="2800" b="1" dirty="0" smtClean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sz="2800" b="1" dirty="0" smtClean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2800" b="1" dirty="0" smtClean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 </a:t>
            </a:r>
            <a:r>
              <a:rPr lang="pl-PL" sz="28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terenie Gminy Gryfino obejmująca wymianę</a:t>
            </a:r>
            <a:r>
              <a:rPr lang="pl-PL" sz="28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8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starych kotłów lub pieców w indywidualnych gospodarstwach domowych”.</a:t>
            </a:r>
            <a:r>
              <a:rPr lang="pl-PL" sz="2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>
              <a:solidFill>
                <a:srgbClr val="01354D"/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6011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3C6D945-2D3B-A753-593E-D984461BFA4B}"/>
              </a:ext>
            </a:extLst>
          </p:cNvPr>
          <p:cNvSpPr txBox="1">
            <a:spLocks/>
          </p:cNvSpPr>
          <p:nvPr/>
        </p:nvSpPr>
        <p:spPr>
          <a:xfrm>
            <a:off x="228600" y="188913"/>
            <a:ext cx="15143247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marR="0" lvl="0" indent="-228600" algn="l" defTabSz="914400" rtl="0" eaLnBrk="1" fontAlgn="auto" latinLnBrk="0" hangingPunct="1">
              <a:lnSpc>
                <a:spcPct val="115000"/>
              </a:lnSpc>
              <a:spcBef>
                <a:spcPts val="20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449580" algn="l"/>
              </a:tabLst>
              <a:defRPr/>
            </a:pPr>
            <a:r>
              <a:rPr lang="pl-PL" b="1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Poprawa jakości powietrza </a:t>
            </a:r>
            <a:endParaRPr kumimoji="0" lang="pl-PL" sz="7200" b="1" i="0" u="none" strike="noStrike" kern="1200" cap="none" spc="0" normalizeH="0" baseline="0" noProof="0" dirty="0">
              <a:ln>
                <a:noFill/>
              </a:ln>
              <a:solidFill>
                <a:srgbClr val="2E74B5"/>
              </a:solidFill>
              <a:effectLst/>
              <a:uLnTx/>
              <a:uFillTx/>
              <a:latin typeface="Calibri Light" panose="020F0302020204030204" pitchFamily="34" charset="0"/>
              <a:ea typeface="font297"/>
              <a:cs typeface="Times New Roman" panose="02020603050405020304" pitchFamily="18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D2156C22-39CA-4CD3-8596-85A8DC8437EA}"/>
              </a:ext>
            </a:extLst>
          </p:cNvPr>
          <p:cNvSpPr txBox="1"/>
          <p:nvPr/>
        </p:nvSpPr>
        <p:spPr>
          <a:xfrm>
            <a:off x="2057400" y="4686300"/>
            <a:ext cx="15333112" cy="392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202DFE4F-5781-B569-B4A0-5B1694412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586" y="3460136"/>
            <a:ext cx="3139844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4C679BC3-00B0-8897-0AA6-BA631B099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586" y="6203336"/>
            <a:ext cx="3139844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Para nawiasów 13">
            <a:extLst>
              <a:ext uri="{FF2B5EF4-FFF2-40B4-BE49-F238E27FC236}">
                <a16:creationId xmlns:a16="http://schemas.microsoft.com/office/drawing/2014/main" xmlns="" id="{B9FB7DC9-44FB-62AB-B9C7-80056858857E}"/>
              </a:ext>
            </a:extLst>
          </p:cNvPr>
          <p:cNvSpPr/>
          <p:nvPr/>
        </p:nvSpPr>
        <p:spPr>
          <a:xfrm>
            <a:off x="387093" y="2798174"/>
            <a:ext cx="9067800" cy="4399773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32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ramach Projektu zlikwidowano 96 kotłów na węgiel </a:t>
            </a:r>
            <a:r>
              <a:rPr lang="pl-PL" sz="3200" dirty="0" smtClean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</a:t>
            </a:r>
            <a:r>
              <a:rPr lang="pl-PL" sz="32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zmodernizowano systemy grzewcze instalując nowoczesne niskoemisyjne źródła ogrzewania – 51 kotłów na </a:t>
            </a:r>
            <a:r>
              <a:rPr lang="pl-PL" sz="3200" dirty="0" err="1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pelet</a:t>
            </a:r>
            <a:r>
              <a:rPr lang="pl-PL" sz="32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38 kotłów gazowych, 4 pompy ciepła, 3 ogrzewania elektryczne. </a:t>
            </a:r>
            <a:endParaRPr lang="pl-PL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458" name="Wykres 32">
            <a:extLst>
              <a:ext uri="{FF2B5EF4-FFF2-40B4-BE49-F238E27FC236}">
                <a16:creationId xmlns:a16="http://schemas.microsoft.com/office/drawing/2014/main" xmlns="" id="{72980266-0297-78CB-9C1F-0348F82EA4A8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9649" y="2781300"/>
            <a:ext cx="7669651" cy="472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ytuł 11">
            <a:extLst>
              <a:ext uri="{FF2B5EF4-FFF2-40B4-BE49-F238E27FC236}">
                <a16:creationId xmlns:a16="http://schemas.microsoft.com/office/drawing/2014/main" xmlns="" id="{89BC5DF5-DC5B-B6F4-F1BF-CC39AED9B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9648" y="7986262"/>
            <a:ext cx="7949625" cy="683608"/>
          </a:xfrm>
        </p:spPr>
        <p:txBody>
          <a:bodyPr>
            <a:normAutofit fontScale="90000"/>
          </a:bodyPr>
          <a:lstStyle/>
          <a:p>
            <a:r>
              <a:rPr lang="pl-PL" sz="1800" i="1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Liczba zlikwidowanych kotłów w podziale na zmodernizowane rodzaje ogrzewania, </a:t>
            </a:r>
            <a:br>
              <a:rPr lang="pl-PL" sz="1800" i="1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i="1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 na 31 grudnia 2021 r.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9872451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DD418CF2-DBD6-8782-E3CD-3CFA3887A0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9604" b="3748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xmlns="" id="{097022F3-9647-7ECF-A0E9-0CF7825CA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0" y="3771900"/>
            <a:ext cx="11658600" cy="2057400"/>
          </a:xfrm>
        </p:spPr>
        <p:txBody>
          <a:bodyPr>
            <a:noAutofit/>
          </a:bodyPr>
          <a:lstStyle/>
          <a:p>
            <a:r>
              <a:rPr lang="pl-PL" sz="7200" b="1" dirty="0">
                <a:solidFill>
                  <a:schemeClr val="bg1"/>
                </a:solidFill>
                <a:latin typeface="Fira Sans" panose="020B0503050000020004" pitchFamily="34" charset="0"/>
              </a:rPr>
              <a:t>PROMOCJA </a:t>
            </a:r>
            <a:br>
              <a:rPr lang="pl-PL" sz="7200" b="1" dirty="0">
                <a:solidFill>
                  <a:schemeClr val="bg1"/>
                </a:solidFill>
                <a:latin typeface="Fira Sans" panose="020B0503050000020004" pitchFamily="34" charset="0"/>
              </a:rPr>
            </a:br>
            <a:r>
              <a:rPr lang="pl-PL" sz="7200" b="1" dirty="0">
                <a:solidFill>
                  <a:schemeClr val="bg1"/>
                </a:solidFill>
                <a:latin typeface="Fira Sans" panose="020B0503050000020004" pitchFamily="34" charset="0"/>
              </a:rPr>
              <a:t>I KOMUNIKACJA SPOŁECZNA </a:t>
            </a:r>
            <a:br>
              <a:rPr lang="pl-PL" sz="7200" b="1" dirty="0">
                <a:solidFill>
                  <a:schemeClr val="bg1"/>
                </a:solidFill>
                <a:latin typeface="Fira Sans" panose="020B0503050000020004" pitchFamily="34" charset="0"/>
              </a:rPr>
            </a:br>
            <a:r>
              <a:rPr lang="pl-PL" sz="7200" b="1" dirty="0">
                <a:solidFill>
                  <a:schemeClr val="bg1"/>
                </a:solidFill>
                <a:latin typeface="Fira Sans" panose="020B0503050000020004" pitchFamily="34" charset="0"/>
              </a:rPr>
              <a:t>GMINY GRYFINO</a:t>
            </a:r>
          </a:p>
        </p:txBody>
      </p:sp>
    </p:spTree>
    <p:extLst>
      <p:ext uri="{BB962C8B-B14F-4D97-AF65-F5344CB8AC3E}">
        <p14:creationId xmlns:p14="http://schemas.microsoft.com/office/powerpoint/2010/main" xmlns="" val="7557833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az 456">
            <a:extLst>
              <a:ext uri="{FF2B5EF4-FFF2-40B4-BE49-F238E27FC236}">
                <a16:creationId xmlns:a16="http://schemas.microsoft.com/office/drawing/2014/main" xmlns="" id="{20CC325E-0460-9D63-134F-82178657A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915"/>
          <a:stretch/>
        </p:blipFill>
        <p:spPr bwMode="auto">
          <a:xfrm>
            <a:off x="1588" y="0"/>
            <a:ext cx="75692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A33F5ECF-69AC-F76D-FC16-15AB1D406312}"/>
              </a:ext>
            </a:extLst>
          </p:cNvPr>
          <p:cNvSpPr txBox="1"/>
          <p:nvPr/>
        </p:nvSpPr>
        <p:spPr>
          <a:xfrm>
            <a:off x="1588" y="8572500"/>
            <a:ext cx="7569200" cy="1029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1800" b="1" dirty="0">
                <a:solidFill>
                  <a:srgbClr val="FFFFFF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roku 2021 realizacja celów wizerunkowych i marketingowych opierała się przede wszystkim na działaniach promocyjnych w zakresie inwestycji, turystyki, kultury i spraw społecznych.</a:t>
            </a:r>
            <a:endParaRPr lang="pl-PL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20" name="Obraz 8" descr="Spacerownik-Chwarstnica-1x1.jpg">
            <a:extLst>
              <a:ext uri="{FF2B5EF4-FFF2-40B4-BE49-F238E27FC236}">
                <a16:creationId xmlns:a16="http://schemas.microsoft.com/office/drawing/2014/main" xmlns="" id="{BA049665-BDE0-0C42-2B68-EA083426D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09793" y="347663"/>
            <a:ext cx="2979070" cy="297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Obraz 10" descr="Mockup-Spacerownik-Krzywy-Las-1x1.jpg">
            <a:extLst>
              <a:ext uri="{FF2B5EF4-FFF2-40B4-BE49-F238E27FC236}">
                <a16:creationId xmlns:a16="http://schemas.microsoft.com/office/drawing/2014/main" xmlns="" id="{0FA5F0E6-8027-D089-353B-3D562CA14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87250" y="353679"/>
            <a:ext cx="2979070" cy="297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Obraz 26" descr="Kartka-MIĘDZYODRZE_Mockup.jpg">
            <a:extLst>
              <a:ext uri="{FF2B5EF4-FFF2-40B4-BE49-F238E27FC236}">
                <a16:creationId xmlns:a16="http://schemas.microsoft.com/office/drawing/2014/main" xmlns="" id="{B3F7327C-DC2C-4C02-3E27-22D9ABE5D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34829" y="3552823"/>
            <a:ext cx="3133494" cy="234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Obraz 28" descr="Kartka-GRYFIŃSKIE-JEZIORA_Mockup.jpg">
            <a:extLst>
              <a:ext uri="{FF2B5EF4-FFF2-40B4-BE49-F238E27FC236}">
                <a16:creationId xmlns:a16="http://schemas.microsoft.com/office/drawing/2014/main" xmlns="" id="{4D2763A9-3FA8-6219-94A3-CD4C1D05F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87250" y="3601953"/>
            <a:ext cx="3067842" cy="229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Obraz 29" descr="Naklejki-Spacerownik-Chwarstnica_1.jpg">
            <a:extLst>
              <a:ext uri="{FF2B5EF4-FFF2-40B4-BE49-F238E27FC236}">
                <a16:creationId xmlns:a16="http://schemas.microsoft.com/office/drawing/2014/main" xmlns="" id="{B24258A7-1129-E95B-A23A-B20BBB15C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09793" y="6207415"/>
            <a:ext cx="3067843" cy="307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Obraz 30" descr="Naklejki-Spacerownik-Chwarstnica_2.jpg">
            <a:extLst>
              <a:ext uri="{FF2B5EF4-FFF2-40B4-BE49-F238E27FC236}">
                <a16:creationId xmlns:a16="http://schemas.microsoft.com/office/drawing/2014/main" xmlns="" id="{E352C2FF-7F1F-B39F-B09A-6DF5EFFC6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87250" y="6173326"/>
            <a:ext cx="3067842" cy="307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9">
            <a:extLst>
              <a:ext uri="{FF2B5EF4-FFF2-40B4-BE49-F238E27FC236}">
                <a16:creationId xmlns:a16="http://schemas.microsoft.com/office/drawing/2014/main" xmlns="" id="{714F590E-9F02-7B9F-2BAE-198BD859E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0" y="966787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xmlns="" id="{5960B725-2D35-C680-B263-A2804CFD6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0" y="7100887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3D51ACB3-E0B1-7677-4842-930297ADE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0" y="11349037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xmlns="" id="{5BDAA312-1F4F-9CB4-0376-A4A13E188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0" y="17044987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1932567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3C6D945-2D3B-A753-593E-D984461BFA4B}"/>
              </a:ext>
            </a:extLst>
          </p:cNvPr>
          <p:cNvSpPr txBox="1">
            <a:spLocks/>
          </p:cNvSpPr>
          <p:nvPr/>
        </p:nvSpPr>
        <p:spPr>
          <a:xfrm>
            <a:off x="228600" y="140562"/>
            <a:ext cx="15143247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b="1" dirty="0">
                <a:solidFill>
                  <a:srgbClr val="01354D"/>
                </a:solidFill>
                <a:latin typeface="Fira Sans" panose="020B0503050000020004" pitchFamily="34" charset="0"/>
              </a:rPr>
              <a:t>Komunikacja społeczna Gminy Gryfino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D2156C22-39CA-4CD3-8596-85A8DC8437EA}"/>
              </a:ext>
            </a:extLst>
          </p:cNvPr>
          <p:cNvSpPr txBox="1"/>
          <p:nvPr/>
        </p:nvSpPr>
        <p:spPr>
          <a:xfrm>
            <a:off x="2057400" y="4686300"/>
            <a:ext cx="15333112" cy="392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sz="1800" b="1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Symbol zastępczy zawartości 26">
            <a:extLst>
              <a:ext uri="{FF2B5EF4-FFF2-40B4-BE49-F238E27FC236}">
                <a16:creationId xmlns:a16="http://schemas.microsoft.com/office/drawing/2014/main" xmlns="" id="{D51EC809-C982-6161-34C5-266E8CE8B6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800" y="4643518"/>
            <a:ext cx="11566086" cy="498865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pl-PL" dirty="0">
                <a:solidFill>
                  <a:srgbClr val="01354D"/>
                </a:solidFill>
                <a:latin typeface="Fira Sans" panose="020B0503050000020004" pitchFamily="34" charset="0"/>
              </a:rPr>
              <a:t>Ścisła realizacja działań w oparciu o wytyczne dokumentów strategicznych Gminy Gryfino. </a:t>
            </a:r>
          </a:p>
          <a:p>
            <a:pPr marL="514350" indent="-514350">
              <a:buAutoNum type="arabicPeriod"/>
            </a:pPr>
            <a:r>
              <a:rPr lang="pl-PL" dirty="0">
                <a:solidFill>
                  <a:srgbClr val="01354D"/>
                </a:solidFill>
                <a:latin typeface="Fira Sans" panose="020B0503050000020004" pitchFamily="34" charset="0"/>
              </a:rPr>
              <a:t>Konsekwentna kontynuacja zaplanowanych długofalowych działań.</a:t>
            </a:r>
          </a:p>
          <a:p>
            <a:pPr marL="514350" indent="-514350">
              <a:buAutoNum type="arabicPeriod"/>
            </a:pPr>
            <a:r>
              <a:rPr lang="pl-PL" dirty="0">
                <a:solidFill>
                  <a:srgbClr val="01354D"/>
                </a:solidFill>
                <a:latin typeface="Fira Sans" panose="020B0503050000020004" pitchFamily="34" charset="0"/>
              </a:rPr>
              <a:t>Efektywny wzrost parametrów ilościowych w zakresie internetowych mediów komunikowania.</a:t>
            </a:r>
          </a:p>
          <a:p>
            <a:pPr marL="514350" indent="-514350">
              <a:buAutoNum type="arabicPeriod"/>
            </a:pPr>
            <a:r>
              <a:rPr lang="pl-PL" dirty="0">
                <a:solidFill>
                  <a:srgbClr val="01354D"/>
                </a:solidFill>
                <a:latin typeface="Fira Sans" panose="020B0503050000020004" pitchFamily="34" charset="0"/>
              </a:rPr>
              <a:t>Poszerzenie zestawu podejmowanych działań marketingowych. </a:t>
            </a:r>
          </a:p>
          <a:p>
            <a:pPr marL="514350" indent="-514350">
              <a:buAutoNum type="arabicPeriod"/>
            </a:pPr>
            <a:r>
              <a:rPr lang="pl-PL" dirty="0">
                <a:solidFill>
                  <a:srgbClr val="01354D"/>
                </a:solidFill>
                <a:latin typeface="Fira Sans" panose="020B0503050000020004" pitchFamily="34" charset="0"/>
              </a:rPr>
              <a:t>Wdrażanie aktualnych trendów w zakresie komunikowania </a:t>
            </a:r>
            <a:br>
              <a:rPr lang="pl-PL" dirty="0">
                <a:solidFill>
                  <a:srgbClr val="01354D"/>
                </a:solidFill>
                <a:latin typeface="Fira Sans" panose="020B0503050000020004" pitchFamily="34" charset="0"/>
              </a:rPr>
            </a:br>
            <a:r>
              <a:rPr lang="pl-PL" dirty="0">
                <a:solidFill>
                  <a:srgbClr val="01354D"/>
                </a:solidFill>
                <a:latin typeface="Fira Sans" panose="020B0503050000020004" pitchFamily="34" charset="0"/>
              </a:rPr>
              <a:t>z otoczeniem.</a:t>
            </a:r>
          </a:p>
          <a:p>
            <a:pPr marL="514350" indent="-514350">
              <a:buAutoNum type="arabicPeriod"/>
            </a:pPr>
            <a:r>
              <a:rPr lang="pl-PL" dirty="0">
                <a:solidFill>
                  <a:srgbClr val="01354D"/>
                </a:solidFill>
                <a:latin typeface="Fira Sans" panose="020B0503050000020004" pitchFamily="34" charset="0"/>
              </a:rPr>
              <a:t>Wzrost skuteczności docierania z informacją do mediów regionalnych i krajowych. </a:t>
            </a:r>
          </a:p>
          <a:p>
            <a:endParaRPr lang="pl-PL" dirty="0"/>
          </a:p>
        </p:txBody>
      </p:sp>
      <p:sp>
        <p:nvSpPr>
          <p:cNvPr id="30" name="Para nawiasów 29">
            <a:extLst>
              <a:ext uri="{FF2B5EF4-FFF2-40B4-BE49-F238E27FC236}">
                <a16:creationId xmlns:a16="http://schemas.microsoft.com/office/drawing/2014/main" xmlns="" id="{459F82C8-F970-8989-A80B-29CD357A4D55}"/>
              </a:ext>
            </a:extLst>
          </p:cNvPr>
          <p:cNvSpPr/>
          <p:nvPr/>
        </p:nvSpPr>
        <p:spPr>
          <a:xfrm>
            <a:off x="228600" y="2628901"/>
            <a:ext cx="17161912" cy="1143000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r>
              <a:rPr lang="pl-PL" sz="3000" dirty="0">
                <a:solidFill>
                  <a:schemeClr val="bg1"/>
                </a:solidFill>
                <a:latin typeface="Fira Sans" panose="020B0503050000020004" pitchFamily="34" charset="0"/>
              </a:rPr>
              <a:t>Realizacja celów wizerunkowych i marketingowych opierała się przede wszystkim na działaniach promocyjnych, w szczególności w zakresie inwestycji, turystyki, kultury i spraw społecznych. </a:t>
            </a:r>
          </a:p>
        </p:txBody>
      </p:sp>
    </p:spTree>
    <p:extLst>
      <p:ext uri="{BB962C8B-B14F-4D97-AF65-F5344CB8AC3E}">
        <p14:creationId xmlns:p14="http://schemas.microsoft.com/office/powerpoint/2010/main" xmlns="" val="20018687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747778" y="524189"/>
            <a:ext cx="11982636" cy="759731"/>
          </a:xfrm>
          <a:prstGeom prst="rect">
            <a:avLst/>
          </a:prstGeom>
        </p:spPr>
        <p:txBody>
          <a:bodyPr vert="horz" lIns="137160" tIns="68580" rIns="137160" bIns="0" rtlCol="0" anchor="t">
            <a:normAutofit/>
          </a:bodyPr>
          <a:lstStyle/>
          <a:p>
            <a:pPr defTabSz="1371600">
              <a:spcBef>
                <a:spcPct val="0"/>
              </a:spcBef>
              <a:defRPr/>
            </a:pPr>
            <a:r>
              <a:rPr lang="pl-PL" sz="4400" b="1" dirty="0">
                <a:solidFill>
                  <a:srgbClr val="01354D"/>
                </a:solidFill>
                <a:latin typeface="Fira Sans" pitchFamily="34" charset="0"/>
                <a:ea typeface="+mj-ea"/>
                <a:cs typeface="+mj-cs"/>
              </a:rPr>
              <a:t>Internetowy </a:t>
            </a:r>
            <a:r>
              <a:rPr lang="pl-PL" sz="4400" b="1" dirty="0" err="1">
                <a:solidFill>
                  <a:srgbClr val="01354D"/>
                </a:solidFill>
                <a:latin typeface="Fira Sans" pitchFamily="34" charset="0"/>
                <a:ea typeface="+mj-ea"/>
                <a:cs typeface="+mj-cs"/>
              </a:rPr>
              <a:t>mediamix</a:t>
            </a:r>
            <a:r>
              <a:rPr lang="pl-PL" sz="4400" b="1" dirty="0">
                <a:solidFill>
                  <a:srgbClr val="01354D"/>
                </a:solidFill>
                <a:latin typeface="Fira Sans" pitchFamily="34" charset="0"/>
                <a:ea typeface="+mj-ea"/>
                <a:cs typeface="+mj-cs"/>
              </a:rPr>
              <a:t> Gminy Gryfino</a:t>
            </a:r>
            <a:endParaRPr lang="pl-PL" sz="4400" dirty="0">
              <a:solidFill>
                <a:srgbClr val="01354D"/>
              </a:solidFill>
              <a:latin typeface="Fira Sans" pitchFamily="34" charset="0"/>
              <a:ea typeface="+mj-ea"/>
              <a:cs typeface="+mj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3419364" y="2983260"/>
            <a:ext cx="2700300" cy="1188132"/>
          </a:xfrm>
          <a:prstGeom prst="roundRect">
            <a:avLst/>
          </a:prstGeom>
          <a:solidFill>
            <a:schemeClr val="bg1"/>
          </a:solidFill>
          <a:ln>
            <a:solidFill>
              <a:srgbClr val="D40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700" b="1" dirty="0" err="1">
                <a:solidFill>
                  <a:schemeClr val="tx1"/>
                </a:solidFill>
                <a:latin typeface="Fira Sans" pitchFamily="34" charset="0"/>
              </a:rPr>
              <a:t>bip.gryfino.pl</a:t>
            </a:r>
            <a:endParaRPr lang="pl-PL" sz="2700" b="1" dirty="0">
              <a:solidFill>
                <a:schemeClr val="tx1"/>
              </a:solidFill>
              <a:latin typeface="Fira Sans" pitchFamily="34" charset="0"/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3419364" y="5791572"/>
            <a:ext cx="2700300" cy="118813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D40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700" b="1" dirty="0" err="1">
                <a:solidFill>
                  <a:schemeClr val="tx1"/>
                </a:solidFill>
                <a:latin typeface="Fira Sans" pitchFamily="34" charset="0"/>
              </a:rPr>
              <a:t>krzywylas.pl</a:t>
            </a:r>
            <a:endParaRPr lang="pl-PL" sz="2700" b="1" dirty="0">
              <a:solidFill>
                <a:schemeClr val="tx1"/>
              </a:solidFill>
              <a:latin typeface="Fira Sans" pitchFamily="34" charset="0"/>
            </a:endParaRPr>
          </a:p>
        </p:txBody>
      </p:sp>
      <p:sp>
        <p:nvSpPr>
          <p:cNvPr id="9" name="Prostokąt zaokrąglony 8"/>
          <p:cNvSpPr/>
          <p:nvPr/>
        </p:nvSpPr>
        <p:spPr>
          <a:xfrm>
            <a:off x="6335688" y="2983260"/>
            <a:ext cx="2700300" cy="118813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D40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700" b="1" dirty="0" err="1">
                <a:solidFill>
                  <a:schemeClr val="tx1"/>
                </a:solidFill>
                <a:latin typeface="Fira Sans" pitchFamily="34" charset="0"/>
              </a:rPr>
              <a:t>gryfinopl</a:t>
            </a:r>
            <a:endParaRPr lang="pl-PL" sz="2700" b="1" dirty="0">
              <a:solidFill>
                <a:schemeClr val="tx1"/>
              </a:solidFill>
              <a:latin typeface="Fira Sans" pitchFamily="34" charset="0"/>
            </a:endParaRPr>
          </a:p>
        </p:txBody>
      </p:sp>
      <p:sp>
        <p:nvSpPr>
          <p:cNvPr id="10" name="Prostokąt zaokrąglony 9"/>
          <p:cNvSpPr/>
          <p:nvPr/>
        </p:nvSpPr>
        <p:spPr>
          <a:xfrm>
            <a:off x="6335688" y="4387416"/>
            <a:ext cx="2700300" cy="118813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D40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700" b="1" dirty="0" err="1">
                <a:solidFill>
                  <a:schemeClr val="tx1"/>
                </a:solidFill>
                <a:latin typeface="Fira Sans" pitchFamily="34" charset="0"/>
              </a:rPr>
              <a:t>krzywylas</a:t>
            </a:r>
            <a:endParaRPr lang="pl-PL" sz="2700" b="1" dirty="0">
              <a:solidFill>
                <a:schemeClr val="tx1"/>
              </a:solidFill>
              <a:latin typeface="Fira Sans" pitchFamily="34" charset="0"/>
            </a:endParaRPr>
          </a:p>
        </p:txBody>
      </p:sp>
      <p:sp>
        <p:nvSpPr>
          <p:cNvPr id="11" name="Prostokąt zaokrąglony 10"/>
          <p:cNvSpPr/>
          <p:nvPr/>
        </p:nvSpPr>
        <p:spPr>
          <a:xfrm>
            <a:off x="9252012" y="2983260"/>
            <a:ext cx="2700300" cy="118813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D40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700" b="1" dirty="0" err="1">
                <a:solidFill>
                  <a:schemeClr val="tx1"/>
                </a:solidFill>
                <a:latin typeface="Fira Sans" pitchFamily="34" charset="0"/>
              </a:rPr>
              <a:t>gryfinopl</a:t>
            </a:r>
            <a:endParaRPr lang="pl-PL" sz="2700" b="1" dirty="0">
              <a:solidFill>
                <a:schemeClr val="tx1"/>
              </a:solidFill>
              <a:latin typeface="Fira Sans" pitchFamily="34" charset="0"/>
            </a:endParaRPr>
          </a:p>
        </p:txBody>
      </p:sp>
      <p:sp>
        <p:nvSpPr>
          <p:cNvPr id="12" name="Prostokąt zaokrąglony 11"/>
          <p:cNvSpPr/>
          <p:nvPr/>
        </p:nvSpPr>
        <p:spPr>
          <a:xfrm>
            <a:off x="12168336" y="2983260"/>
            <a:ext cx="2700300" cy="118813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D40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700" b="1" dirty="0" err="1">
                <a:solidFill>
                  <a:schemeClr val="tx1"/>
                </a:solidFill>
                <a:latin typeface="Fira Sans" pitchFamily="34" charset="0"/>
              </a:rPr>
              <a:t>gryfinopl</a:t>
            </a:r>
            <a:endParaRPr lang="pl-PL" sz="2700" b="1" dirty="0">
              <a:solidFill>
                <a:schemeClr val="tx1"/>
              </a:solidFill>
              <a:latin typeface="Fira Sans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3419364" y="2335188"/>
            <a:ext cx="27003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700" b="1" dirty="0">
                <a:latin typeface="Fira Sans" pitchFamily="34" charset="0"/>
              </a:rPr>
              <a:t>Serwisy </a:t>
            </a:r>
            <a:r>
              <a:rPr lang="pl-PL" sz="2700" b="1" dirty="0" err="1">
                <a:latin typeface="Fira Sans" pitchFamily="34" charset="0"/>
              </a:rPr>
              <a:t>www</a:t>
            </a:r>
            <a:endParaRPr lang="pl-PL" sz="2700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6335688" y="2335189"/>
            <a:ext cx="27003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700" b="1" dirty="0">
                <a:latin typeface="Fira Sans" pitchFamily="34" charset="0"/>
              </a:rPr>
              <a:t>Facebook</a:t>
            </a:r>
            <a:endParaRPr lang="pl-PL" sz="2700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9252012" y="2335189"/>
            <a:ext cx="27003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700" b="1" dirty="0">
                <a:latin typeface="Fira Sans" pitchFamily="34" charset="0"/>
              </a:rPr>
              <a:t>Instagram</a:t>
            </a:r>
            <a:endParaRPr lang="pl-PL" sz="2700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12168336" y="2335189"/>
            <a:ext cx="27003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700" b="1" dirty="0" err="1">
                <a:latin typeface="Fira Sans" pitchFamily="34" charset="0"/>
              </a:rPr>
              <a:t>YouTube</a:t>
            </a:r>
            <a:endParaRPr lang="pl-PL" sz="2700" dirty="0"/>
          </a:p>
        </p:txBody>
      </p:sp>
      <p:sp>
        <p:nvSpPr>
          <p:cNvPr id="27" name="Prostokąt zaokrąglony 26"/>
          <p:cNvSpPr/>
          <p:nvPr/>
        </p:nvSpPr>
        <p:spPr>
          <a:xfrm>
            <a:off x="3419364" y="7195728"/>
            <a:ext cx="2700300" cy="1188132"/>
          </a:xfrm>
          <a:prstGeom prst="roundRect">
            <a:avLst/>
          </a:prstGeom>
          <a:solidFill>
            <a:schemeClr val="bg1"/>
          </a:solidFill>
          <a:ln>
            <a:solidFill>
              <a:srgbClr val="D40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tx1"/>
                </a:solidFill>
                <a:latin typeface="Fira Sans" pitchFamily="34" charset="0"/>
              </a:rPr>
              <a:t>+ serwisy </a:t>
            </a:r>
            <a:br>
              <a:rPr lang="pl-PL" b="1" dirty="0">
                <a:solidFill>
                  <a:schemeClr val="tx1"/>
                </a:solidFill>
                <a:latin typeface="Fira Sans" pitchFamily="34" charset="0"/>
              </a:rPr>
            </a:br>
            <a:r>
              <a:rPr lang="pl-PL" b="1" dirty="0">
                <a:solidFill>
                  <a:schemeClr val="tx1"/>
                </a:solidFill>
                <a:latin typeface="Fira Sans" pitchFamily="34" charset="0"/>
              </a:rPr>
              <a:t>instytucji gminnych</a:t>
            </a:r>
          </a:p>
        </p:txBody>
      </p:sp>
      <p:sp>
        <p:nvSpPr>
          <p:cNvPr id="28" name="Prostokąt zaokrąglony 27"/>
          <p:cNvSpPr/>
          <p:nvPr/>
        </p:nvSpPr>
        <p:spPr>
          <a:xfrm>
            <a:off x="6335688" y="5791572"/>
            <a:ext cx="8532948" cy="1188132"/>
          </a:xfrm>
          <a:prstGeom prst="roundRect">
            <a:avLst/>
          </a:prstGeom>
          <a:solidFill>
            <a:schemeClr val="bg1"/>
          </a:solidFill>
          <a:ln>
            <a:solidFill>
              <a:srgbClr val="D40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tx1"/>
                </a:solidFill>
                <a:latin typeface="Fira Sans" pitchFamily="34" charset="0"/>
              </a:rPr>
              <a:t>+ profile </a:t>
            </a:r>
            <a:br>
              <a:rPr lang="pl-PL" b="1" dirty="0">
                <a:solidFill>
                  <a:schemeClr val="tx1"/>
                </a:solidFill>
                <a:latin typeface="Fira Sans" pitchFamily="34" charset="0"/>
              </a:rPr>
            </a:br>
            <a:r>
              <a:rPr lang="pl-PL" b="1" dirty="0">
                <a:solidFill>
                  <a:schemeClr val="tx1"/>
                </a:solidFill>
                <a:latin typeface="Fira Sans" pitchFamily="34" charset="0"/>
              </a:rPr>
              <a:t>instytucji gminnych</a:t>
            </a:r>
          </a:p>
        </p:txBody>
      </p:sp>
      <p:sp>
        <p:nvSpPr>
          <p:cNvPr id="20" name="Prostokąt zaokrąglony 19"/>
          <p:cNvSpPr/>
          <p:nvPr/>
        </p:nvSpPr>
        <p:spPr>
          <a:xfrm>
            <a:off x="3419364" y="4387416"/>
            <a:ext cx="2700300" cy="118813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D40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700" b="1" dirty="0" err="1">
                <a:solidFill>
                  <a:schemeClr val="tx1"/>
                </a:solidFill>
                <a:latin typeface="Fira Sans" pitchFamily="34" charset="0"/>
              </a:rPr>
              <a:t>gryfino.pl</a:t>
            </a:r>
            <a:endParaRPr lang="pl-PL" sz="2700" b="1" dirty="0">
              <a:solidFill>
                <a:schemeClr val="tx1"/>
              </a:solidFill>
              <a:latin typeface="Fira Sans" pitchFamily="34" charset="0"/>
            </a:endParaRPr>
          </a:p>
        </p:txBody>
      </p:sp>
      <p:grpSp>
        <p:nvGrpSpPr>
          <p:cNvPr id="18" name="Group 6">
            <a:extLst>
              <a:ext uri="{FF2B5EF4-FFF2-40B4-BE49-F238E27FC236}">
                <a16:creationId xmlns:a16="http://schemas.microsoft.com/office/drawing/2014/main" xmlns="" id="{94D357CF-38B6-F8A0-8706-7955CF18B183}"/>
              </a:ext>
            </a:extLst>
          </p:cNvPr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xmlns="" id="{82484510-B0EF-309A-B6D4-ACFFA1885F02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grpSp>
        <p:nvGrpSpPr>
          <p:cNvPr id="21" name="Group 2">
            <a:extLst>
              <a:ext uri="{FF2B5EF4-FFF2-40B4-BE49-F238E27FC236}">
                <a16:creationId xmlns:a16="http://schemas.microsoft.com/office/drawing/2014/main" xmlns="" id="{26FD3666-892F-E38A-7C9E-9F2A51622D1C}"/>
              </a:ext>
            </a:extLst>
          </p:cNvPr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xmlns="" id="{C06A2509-4277-CCA4-12D2-A0217A2E1666}"/>
                </a:ext>
              </a:extLst>
            </p:cNvPr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23" name="TextBox 4">
              <a:extLst>
                <a:ext uri="{FF2B5EF4-FFF2-40B4-BE49-F238E27FC236}">
                  <a16:creationId xmlns:a16="http://schemas.microsoft.com/office/drawing/2014/main" xmlns="" id="{ADC916E0-1D75-1935-4DC8-3AB6822B0DA5}"/>
                </a:ext>
              </a:extLst>
            </p:cNvPr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4" name="Picture 5">
            <a:extLst>
              <a:ext uri="{FF2B5EF4-FFF2-40B4-BE49-F238E27FC236}">
                <a16:creationId xmlns:a16="http://schemas.microsoft.com/office/drawing/2014/main" xmlns="" id="{710192BF-CFAD-5745-BF3E-4EECC2EA7B3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731736" y="480741"/>
            <a:ext cx="11982636" cy="759731"/>
          </a:xfrm>
          <a:prstGeom prst="rect">
            <a:avLst/>
          </a:prstGeom>
        </p:spPr>
        <p:txBody>
          <a:bodyPr vert="horz" lIns="137160" tIns="68580" rIns="137160" bIns="0" rtlCol="0" anchor="t">
            <a:normAutofit/>
          </a:bodyPr>
          <a:lstStyle/>
          <a:p>
            <a:pPr defTabSz="1371600">
              <a:spcBef>
                <a:spcPct val="0"/>
              </a:spcBef>
              <a:defRPr/>
            </a:pPr>
            <a:r>
              <a:rPr lang="pl-PL" sz="4400" b="1" dirty="0">
                <a:solidFill>
                  <a:srgbClr val="01354D"/>
                </a:solidFill>
                <a:latin typeface="Fira Sans" pitchFamily="34" charset="0"/>
                <a:ea typeface="+mj-ea"/>
                <a:cs typeface="+mj-cs"/>
              </a:rPr>
              <a:t>Facebook Gminy Gryfino</a:t>
            </a:r>
            <a:endParaRPr lang="pl-PL" sz="4400" dirty="0">
              <a:solidFill>
                <a:srgbClr val="01354D"/>
              </a:solidFill>
              <a:latin typeface="Fira Sans" pitchFamily="34" charset="0"/>
              <a:ea typeface="+mj-ea"/>
              <a:cs typeface="+mj-cs"/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1028700" y="2064479"/>
            <a:ext cx="2700300" cy="118813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D40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700" b="1" dirty="0">
                <a:solidFill>
                  <a:schemeClr val="tx1"/>
                </a:solidFill>
                <a:latin typeface="Fira Sans" pitchFamily="34" charset="0"/>
              </a:rPr>
              <a:t>krzywylas.pl</a:t>
            </a:r>
          </a:p>
        </p:txBody>
      </p:sp>
      <p:grpSp>
        <p:nvGrpSpPr>
          <p:cNvPr id="18" name="Group 6">
            <a:extLst>
              <a:ext uri="{FF2B5EF4-FFF2-40B4-BE49-F238E27FC236}">
                <a16:creationId xmlns:a16="http://schemas.microsoft.com/office/drawing/2014/main" xmlns="" id="{94D357CF-38B6-F8A0-8706-7955CF18B183}"/>
              </a:ext>
            </a:extLst>
          </p:cNvPr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xmlns="" id="{82484510-B0EF-309A-B6D4-ACFFA1885F02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grpSp>
        <p:nvGrpSpPr>
          <p:cNvPr id="21" name="Group 2">
            <a:extLst>
              <a:ext uri="{FF2B5EF4-FFF2-40B4-BE49-F238E27FC236}">
                <a16:creationId xmlns:a16="http://schemas.microsoft.com/office/drawing/2014/main" xmlns="" id="{26FD3666-892F-E38A-7C9E-9F2A51622D1C}"/>
              </a:ext>
            </a:extLst>
          </p:cNvPr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xmlns="" id="{C06A2509-4277-CCA4-12D2-A0217A2E1666}"/>
                </a:ext>
              </a:extLst>
            </p:cNvPr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23" name="TextBox 4">
              <a:extLst>
                <a:ext uri="{FF2B5EF4-FFF2-40B4-BE49-F238E27FC236}">
                  <a16:creationId xmlns:a16="http://schemas.microsoft.com/office/drawing/2014/main" xmlns="" id="{ADC916E0-1D75-1935-4DC8-3AB6822B0DA5}"/>
                </a:ext>
              </a:extLst>
            </p:cNvPr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4" name="Picture 5">
            <a:extLst>
              <a:ext uri="{FF2B5EF4-FFF2-40B4-BE49-F238E27FC236}">
                <a16:creationId xmlns:a16="http://schemas.microsoft.com/office/drawing/2014/main" xmlns="" id="{710192BF-CFAD-5745-BF3E-4EECC2EA7B3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pic>
        <p:nvPicPr>
          <p:cNvPr id="14338" name="Obraz 1" descr="www_krzywylas_pl.jpg">
            <a:extLst>
              <a:ext uri="{FF2B5EF4-FFF2-40B4-BE49-F238E27FC236}">
                <a16:creationId xmlns:a16="http://schemas.microsoft.com/office/drawing/2014/main" xmlns="" id="{78A02973-8F7B-C152-F292-3EFC00484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6616" y="3966654"/>
            <a:ext cx="6236396" cy="353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Prostokąt zaokrąglony 8">
            <a:extLst>
              <a:ext uri="{FF2B5EF4-FFF2-40B4-BE49-F238E27FC236}">
                <a16:creationId xmlns:a16="http://schemas.microsoft.com/office/drawing/2014/main" xmlns="" id="{01459E02-D36C-A7BF-E10B-3CA89D22F40A}"/>
              </a:ext>
            </a:extLst>
          </p:cNvPr>
          <p:cNvSpPr/>
          <p:nvPr/>
        </p:nvSpPr>
        <p:spPr>
          <a:xfrm>
            <a:off x="10558459" y="1999076"/>
            <a:ext cx="2700300" cy="118813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D40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700" b="1" dirty="0" err="1">
                <a:solidFill>
                  <a:schemeClr val="tx1"/>
                </a:solidFill>
                <a:latin typeface="Fira Sans" pitchFamily="34" charset="0"/>
              </a:rPr>
              <a:t>gryfinopl</a:t>
            </a:r>
            <a:endParaRPr lang="pl-PL" sz="2700" b="1" dirty="0">
              <a:solidFill>
                <a:schemeClr val="tx1"/>
              </a:solidFill>
              <a:latin typeface="Fira Sans" pitchFamily="34" charset="0"/>
            </a:endParaRPr>
          </a:p>
        </p:txBody>
      </p:sp>
      <p:sp>
        <p:nvSpPr>
          <p:cNvPr id="26" name="Para nawiasów 25">
            <a:extLst>
              <a:ext uri="{FF2B5EF4-FFF2-40B4-BE49-F238E27FC236}">
                <a16:creationId xmlns:a16="http://schemas.microsoft.com/office/drawing/2014/main" xmlns="" id="{6A48C399-7D2E-1445-61C8-352DBCB5C107}"/>
              </a:ext>
            </a:extLst>
          </p:cNvPr>
          <p:cNvSpPr/>
          <p:nvPr/>
        </p:nvSpPr>
        <p:spPr>
          <a:xfrm>
            <a:off x="4191000" y="8286066"/>
            <a:ext cx="6172200" cy="1664100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pPr marL="342900" lvl="0" indent="-34290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ilość </a:t>
            </a:r>
            <a:r>
              <a:rPr lang="pl-PL" sz="2400" dirty="0" err="1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polubień</a:t>
            </a:r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8 891,</a:t>
            </a:r>
          </a:p>
          <a:p>
            <a:pPr marL="342900" lvl="0" indent="-34290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ilość opublikowanych postów: 670,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ilość opublikowanych filmów: 44</a:t>
            </a:r>
            <a:r>
              <a:rPr lang="pl-PL" sz="24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l-PL" sz="2400" dirty="0">
              <a:solidFill>
                <a:schemeClr val="bg1"/>
              </a:solidFill>
              <a:effectLst/>
              <a:latin typeface="Fira Sans" panose="020B05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Obraz 28" descr="FB 2021 najlepszy post.jpg">
            <a:extLst>
              <a:ext uri="{FF2B5EF4-FFF2-40B4-BE49-F238E27FC236}">
                <a16:creationId xmlns:a16="http://schemas.microsoft.com/office/drawing/2014/main" xmlns="" id="{7E169FAD-2357-9F70-96FA-11409A97FBC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94553" y="3428999"/>
            <a:ext cx="6236396" cy="637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1147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69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trawa, przyroda, zewnętrzne, równina&#10;&#10;Opis wygenerowany automatycznie">
            <a:extLst>
              <a:ext uri="{FF2B5EF4-FFF2-40B4-BE49-F238E27FC236}">
                <a16:creationId xmlns:a16="http://schemas.microsoft.com/office/drawing/2014/main" xmlns="" id="{15548C4E-45B7-7A44-3E25-CBCC21C6EA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13"/>
          <a:stretch/>
        </p:blipFill>
        <p:spPr>
          <a:xfrm>
            <a:off x="20" y="1"/>
            <a:ext cx="18287980" cy="10286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D588676-94AB-8ADD-74E1-7C3D47C72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3390900"/>
            <a:ext cx="13944600" cy="4191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5400" b="1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Dzięki swoim walorom przyrodniczym Gmina Gryfino daje możliwość życia </a:t>
            </a:r>
            <a:br>
              <a:rPr lang="pl-PL" sz="5400" b="1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5400" b="1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otoczeniu natury przy jednoczesnej bliskości dużych ośrodków miejskich.</a:t>
            </a:r>
            <a:endParaRPr lang="en-US" sz="5400" b="1" dirty="0">
              <a:solidFill>
                <a:srgbClr val="FFFFFF"/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654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731736" y="480741"/>
            <a:ext cx="11982636" cy="759731"/>
          </a:xfrm>
          <a:prstGeom prst="rect">
            <a:avLst/>
          </a:prstGeom>
        </p:spPr>
        <p:txBody>
          <a:bodyPr vert="horz" lIns="137160" tIns="68580" rIns="137160" bIns="0" rtlCol="0" anchor="t">
            <a:normAutofit/>
          </a:bodyPr>
          <a:lstStyle/>
          <a:p>
            <a:pPr defTabSz="1371600">
              <a:spcBef>
                <a:spcPct val="0"/>
              </a:spcBef>
              <a:defRPr/>
            </a:pPr>
            <a:r>
              <a:rPr lang="pl-PL" sz="4400" b="1" dirty="0">
                <a:solidFill>
                  <a:srgbClr val="01354D"/>
                </a:solidFill>
                <a:latin typeface="Fira Sans" pitchFamily="34" charset="0"/>
                <a:ea typeface="+mj-ea"/>
                <a:cs typeface="+mj-cs"/>
              </a:rPr>
              <a:t>Instagram Gminy Gryfino</a:t>
            </a:r>
            <a:endParaRPr lang="pl-PL" sz="4400" dirty="0">
              <a:solidFill>
                <a:srgbClr val="01354D"/>
              </a:solidFill>
              <a:latin typeface="Fira Sans" pitchFamily="34" charset="0"/>
              <a:ea typeface="+mj-ea"/>
              <a:cs typeface="+mj-cs"/>
            </a:endParaRPr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xmlns="" id="{26FD3666-892F-E38A-7C9E-9F2A51622D1C}"/>
              </a:ext>
            </a:extLst>
          </p:cNvPr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xmlns="" id="{C06A2509-4277-CCA4-12D2-A0217A2E1666}"/>
                </a:ext>
              </a:extLst>
            </p:cNvPr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23" name="TextBox 4">
              <a:extLst>
                <a:ext uri="{FF2B5EF4-FFF2-40B4-BE49-F238E27FC236}">
                  <a16:creationId xmlns:a16="http://schemas.microsoft.com/office/drawing/2014/main" xmlns="" id="{ADC916E0-1D75-1935-4DC8-3AB6822B0DA5}"/>
                </a:ext>
              </a:extLst>
            </p:cNvPr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4" name="Picture 5">
            <a:extLst>
              <a:ext uri="{FF2B5EF4-FFF2-40B4-BE49-F238E27FC236}">
                <a16:creationId xmlns:a16="http://schemas.microsoft.com/office/drawing/2014/main" xmlns="" id="{710192BF-CFAD-5745-BF3E-4EECC2EA7B3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sp>
        <p:nvSpPr>
          <p:cNvPr id="25" name="Prostokąt zaokrąglony 8">
            <a:extLst>
              <a:ext uri="{FF2B5EF4-FFF2-40B4-BE49-F238E27FC236}">
                <a16:creationId xmlns:a16="http://schemas.microsoft.com/office/drawing/2014/main" xmlns="" id="{01459E02-D36C-A7BF-E10B-3CA89D22F40A}"/>
              </a:ext>
            </a:extLst>
          </p:cNvPr>
          <p:cNvSpPr/>
          <p:nvPr/>
        </p:nvSpPr>
        <p:spPr>
          <a:xfrm>
            <a:off x="11364222" y="2014790"/>
            <a:ext cx="2700300" cy="118813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D40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800" b="1" dirty="0" err="1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krzywylas</a:t>
            </a:r>
            <a:endParaRPr lang="pl-PL" sz="3600" b="1" dirty="0">
              <a:solidFill>
                <a:srgbClr val="01354D"/>
              </a:solidFill>
              <a:latin typeface="Fira Sans" pitchFamily="34" charset="0"/>
            </a:endParaRPr>
          </a:p>
        </p:txBody>
      </p:sp>
      <p:sp>
        <p:nvSpPr>
          <p:cNvPr id="26" name="Para nawiasów 25">
            <a:extLst>
              <a:ext uri="{FF2B5EF4-FFF2-40B4-BE49-F238E27FC236}">
                <a16:creationId xmlns:a16="http://schemas.microsoft.com/office/drawing/2014/main" xmlns="" id="{6A48C399-7D2E-1445-61C8-352DBCB5C107}"/>
              </a:ext>
            </a:extLst>
          </p:cNvPr>
          <p:cNvSpPr/>
          <p:nvPr/>
        </p:nvSpPr>
        <p:spPr>
          <a:xfrm>
            <a:off x="4045063" y="2268386"/>
            <a:ext cx="3848100" cy="832767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ra Sans" pitchFamily="34" charset="0"/>
                <a:ea typeface="+mj-ea"/>
                <a:cs typeface="+mj-cs"/>
              </a:rPr>
              <a:t>Ilość </a:t>
            </a:r>
            <a:r>
              <a:rPr kumimoji="0" lang="pl-PL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ra Sans" pitchFamily="34" charset="0"/>
                <a:ea typeface="+mj-ea"/>
                <a:cs typeface="+mj-cs"/>
              </a:rPr>
              <a:t>polubień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ra Sans" pitchFamily="34" charset="0"/>
                <a:ea typeface="+mj-ea"/>
                <a:cs typeface="+mj-cs"/>
              </a:rPr>
              <a:t>: 1014</a:t>
            </a:r>
          </a:p>
        </p:txBody>
      </p:sp>
      <p:sp>
        <p:nvSpPr>
          <p:cNvPr id="14" name="Prostokąt zaokrąglony 10">
            <a:extLst>
              <a:ext uri="{FF2B5EF4-FFF2-40B4-BE49-F238E27FC236}">
                <a16:creationId xmlns:a16="http://schemas.microsoft.com/office/drawing/2014/main" xmlns="" id="{DD6DE578-36CD-5D2E-36A1-9A6B04486555}"/>
              </a:ext>
            </a:extLst>
          </p:cNvPr>
          <p:cNvSpPr/>
          <p:nvPr/>
        </p:nvSpPr>
        <p:spPr>
          <a:xfrm>
            <a:off x="996616" y="2108775"/>
            <a:ext cx="2700300" cy="118813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D40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700" b="1" dirty="0" err="1">
                <a:solidFill>
                  <a:srgbClr val="01354D"/>
                </a:solidFill>
                <a:latin typeface="Fira Sans" pitchFamily="34" charset="0"/>
              </a:rPr>
              <a:t>gryfinopl</a:t>
            </a:r>
            <a:endParaRPr lang="pl-PL" sz="2700" b="1" dirty="0">
              <a:solidFill>
                <a:srgbClr val="01354D"/>
              </a:solidFill>
              <a:latin typeface="Fira Sans" pitchFamily="34" charset="0"/>
            </a:endParaRPr>
          </a:p>
        </p:txBody>
      </p:sp>
      <p:pic>
        <p:nvPicPr>
          <p:cNvPr id="16" name="Obraz 15" descr="1640777602105.png">
            <a:extLst>
              <a:ext uri="{FF2B5EF4-FFF2-40B4-BE49-F238E27FC236}">
                <a16:creationId xmlns:a16="http://schemas.microsoft.com/office/drawing/2014/main" xmlns="" id="{05E74B71-C043-46B9-1A7F-933E3C202D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494628"/>
            <a:ext cx="5669063" cy="6311631"/>
          </a:xfrm>
          <a:prstGeom prst="rect">
            <a:avLst/>
          </a:prstGeom>
        </p:spPr>
      </p:pic>
      <p:pic>
        <p:nvPicPr>
          <p:cNvPr id="17" name="Obraz 16" descr="1640777602101.jpg">
            <a:extLst>
              <a:ext uri="{FF2B5EF4-FFF2-40B4-BE49-F238E27FC236}">
                <a16:creationId xmlns:a16="http://schemas.microsoft.com/office/drawing/2014/main" xmlns="" id="{CDDA935F-A7F3-256E-80D8-74D08FFCFF2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89198" y="3374679"/>
            <a:ext cx="3570338" cy="6264621"/>
          </a:xfrm>
          <a:prstGeom prst="rect">
            <a:avLst/>
          </a:prstGeom>
        </p:spPr>
      </p:pic>
      <p:pic>
        <p:nvPicPr>
          <p:cNvPr id="15362" name="Obraz 3" descr="krzywylas_IG.jpg">
            <a:extLst>
              <a:ext uri="{FF2B5EF4-FFF2-40B4-BE49-F238E27FC236}">
                <a16:creationId xmlns:a16="http://schemas.microsoft.com/office/drawing/2014/main" xmlns="" id="{B082F690-1BD3-B413-E7FD-D9D65EBE7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96269" y="3451091"/>
            <a:ext cx="6153531" cy="593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109531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731736" y="480741"/>
            <a:ext cx="11982636" cy="759731"/>
          </a:xfrm>
          <a:prstGeom prst="rect">
            <a:avLst/>
          </a:prstGeom>
        </p:spPr>
        <p:txBody>
          <a:bodyPr vert="horz" lIns="137160" tIns="68580" rIns="137160" bIns="0" rtlCol="0" anchor="t">
            <a:normAutofit/>
          </a:bodyPr>
          <a:lstStyle/>
          <a:p>
            <a:pPr defTabSz="1371600">
              <a:spcBef>
                <a:spcPct val="0"/>
              </a:spcBef>
              <a:defRPr/>
            </a:pPr>
            <a:r>
              <a:rPr lang="pl-PL" sz="4400" b="1" dirty="0">
                <a:solidFill>
                  <a:srgbClr val="01354D"/>
                </a:solidFill>
                <a:latin typeface="Fira Sans" pitchFamily="34" charset="0"/>
                <a:ea typeface="+mj-ea"/>
                <a:cs typeface="+mj-cs"/>
              </a:rPr>
              <a:t>INFO Gryfino</a:t>
            </a:r>
            <a:endParaRPr lang="pl-PL" sz="4400" dirty="0">
              <a:solidFill>
                <a:srgbClr val="01354D"/>
              </a:solidFill>
              <a:latin typeface="Fira Sans" pitchFamily="34" charset="0"/>
              <a:ea typeface="+mj-ea"/>
              <a:cs typeface="+mj-cs"/>
            </a:endParaRPr>
          </a:p>
        </p:txBody>
      </p:sp>
      <p:grpSp>
        <p:nvGrpSpPr>
          <p:cNvPr id="18" name="Group 6">
            <a:extLst>
              <a:ext uri="{FF2B5EF4-FFF2-40B4-BE49-F238E27FC236}">
                <a16:creationId xmlns:a16="http://schemas.microsoft.com/office/drawing/2014/main" xmlns="" id="{94D357CF-38B6-F8A0-8706-7955CF18B183}"/>
              </a:ext>
            </a:extLst>
          </p:cNvPr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xmlns="" id="{82484510-B0EF-309A-B6D4-ACFFA1885F02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grpSp>
        <p:nvGrpSpPr>
          <p:cNvPr id="21" name="Group 2">
            <a:extLst>
              <a:ext uri="{FF2B5EF4-FFF2-40B4-BE49-F238E27FC236}">
                <a16:creationId xmlns:a16="http://schemas.microsoft.com/office/drawing/2014/main" xmlns="" id="{26FD3666-892F-E38A-7C9E-9F2A51622D1C}"/>
              </a:ext>
            </a:extLst>
          </p:cNvPr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xmlns="" id="{C06A2509-4277-CCA4-12D2-A0217A2E1666}"/>
                </a:ext>
              </a:extLst>
            </p:cNvPr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23" name="TextBox 4">
              <a:extLst>
                <a:ext uri="{FF2B5EF4-FFF2-40B4-BE49-F238E27FC236}">
                  <a16:creationId xmlns:a16="http://schemas.microsoft.com/office/drawing/2014/main" xmlns="" id="{ADC916E0-1D75-1935-4DC8-3AB6822B0DA5}"/>
                </a:ext>
              </a:extLst>
            </p:cNvPr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4" name="Picture 5">
            <a:extLst>
              <a:ext uri="{FF2B5EF4-FFF2-40B4-BE49-F238E27FC236}">
                <a16:creationId xmlns:a16="http://schemas.microsoft.com/office/drawing/2014/main" xmlns="" id="{710192BF-CFAD-5745-BF3E-4EECC2EA7B3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sp>
        <p:nvSpPr>
          <p:cNvPr id="26" name="Para nawiasów 25">
            <a:extLst>
              <a:ext uri="{FF2B5EF4-FFF2-40B4-BE49-F238E27FC236}">
                <a16:creationId xmlns:a16="http://schemas.microsoft.com/office/drawing/2014/main" xmlns="" id="{6A48C399-7D2E-1445-61C8-352DBCB5C107}"/>
              </a:ext>
            </a:extLst>
          </p:cNvPr>
          <p:cNvSpPr/>
          <p:nvPr/>
        </p:nvSpPr>
        <p:spPr>
          <a:xfrm>
            <a:off x="731736" y="1764900"/>
            <a:ext cx="7955064" cy="1168800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pPr lvl="0" algn="just">
              <a:lnSpc>
                <a:spcPct val="115000"/>
              </a:lnSpc>
            </a:pPr>
            <a:r>
              <a:rPr lang="pl-PL" sz="4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tys. egzemplarzy informatora</a:t>
            </a:r>
          </a:p>
        </p:txBody>
      </p:sp>
      <p:pic>
        <p:nvPicPr>
          <p:cNvPr id="16386" name="Obraz 5" descr="MockUp_5_kwiecień_2021.jpg">
            <a:extLst>
              <a:ext uri="{FF2B5EF4-FFF2-40B4-BE49-F238E27FC236}">
                <a16:creationId xmlns:a16="http://schemas.microsoft.com/office/drawing/2014/main" xmlns="" id="{CB354454-784D-D9F6-031D-28E80C495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8948" y="3258307"/>
            <a:ext cx="10266447" cy="684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617619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731736" y="480741"/>
            <a:ext cx="11982636" cy="759731"/>
          </a:xfrm>
          <a:prstGeom prst="rect">
            <a:avLst/>
          </a:prstGeom>
        </p:spPr>
        <p:txBody>
          <a:bodyPr vert="horz" lIns="137160" tIns="68580" rIns="137160" bIns="0" rtlCol="0" anchor="t">
            <a:normAutofit/>
          </a:bodyPr>
          <a:lstStyle/>
          <a:p>
            <a:pPr defTabSz="1371600">
              <a:spcBef>
                <a:spcPct val="0"/>
              </a:spcBef>
              <a:defRPr/>
            </a:pPr>
            <a:r>
              <a:rPr lang="pl-PL" sz="4400" b="1" dirty="0">
                <a:solidFill>
                  <a:srgbClr val="01354D"/>
                </a:solidFill>
                <a:latin typeface="Fira Sans" pitchFamily="34" charset="0"/>
                <a:ea typeface="+mj-ea"/>
                <a:cs typeface="+mj-cs"/>
              </a:rPr>
              <a:t>Identyfikacja wizualna</a:t>
            </a:r>
            <a:endParaRPr lang="pl-PL" sz="4400" dirty="0">
              <a:solidFill>
                <a:srgbClr val="01354D"/>
              </a:solidFill>
              <a:latin typeface="Fira Sans" pitchFamily="34" charset="0"/>
              <a:ea typeface="+mj-ea"/>
              <a:cs typeface="+mj-cs"/>
            </a:endParaRPr>
          </a:p>
        </p:txBody>
      </p:sp>
      <p:grpSp>
        <p:nvGrpSpPr>
          <p:cNvPr id="18" name="Group 6">
            <a:extLst>
              <a:ext uri="{FF2B5EF4-FFF2-40B4-BE49-F238E27FC236}">
                <a16:creationId xmlns:a16="http://schemas.microsoft.com/office/drawing/2014/main" xmlns="" id="{94D357CF-38B6-F8A0-8706-7955CF18B183}"/>
              </a:ext>
            </a:extLst>
          </p:cNvPr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xmlns="" id="{82484510-B0EF-309A-B6D4-ACFFA1885F02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grpSp>
        <p:nvGrpSpPr>
          <p:cNvPr id="21" name="Group 2">
            <a:extLst>
              <a:ext uri="{FF2B5EF4-FFF2-40B4-BE49-F238E27FC236}">
                <a16:creationId xmlns:a16="http://schemas.microsoft.com/office/drawing/2014/main" xmlns="" id="{26FD3666-892F-E38A-7C9E-9F2A51622D1C}"/>
              </a:ext>
            </a:extLst>
          </p:cNvPr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xmlns="" id="{C06A2509-4277-CCA4-12D2-A0217A2E1666}"/>
                </a:ext>
              </a:extLst>
            </p:cNvPr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23" name="TextBox 4">
              <a:extLst>
                <a:ext uri="{FF2B5EF4-FFF2-40B4-BE49-F238E27FC236}">
                  <a16:creationId xmlns:a16="http://schemas.microsoft.com/office/drawing/2014/main" xmlns="" id="{ADC916E0-1D75-1935-4DC8-3AB6822B0DA5}"/>
                </a:ext>
              </a:extLst>
            </p:cNvPr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4" name="Picture 5">
            <a:extLst>
              <a:ext uri="{FF2B5EF4-FFF2-40B4-BE49-F238E27FC236}">
                <a16:creationId xmlns:a16="http://schemas.microsoft.com/office/drawing/2014/main" xmlns="" id="{710192BF-CFAD-5745-BF3E-4EECC2EA7B3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sp>
        <p:nvSpPr>
          <p:cNvPr id="10" name="Para nawiasów 9">
            <a:extLst>
              <a:ext uri="{FF2B5EF4-FFF2-40B4-BE49-F238E27FC236}">
                <a16:creationId xmlns:a16="http://schemas.microsoft.com/office/drawing/2014/main" xmlns="" id="{C9844D99-1E58-BA36-3A13-AD3F111AB45F}"/>
              </a:ext>
            </a:extLst>
          </p:cNvPr>
          <p:cNvSpPr/>
          <p:nvPr/>
        </p:nvSpPr>
        <p:spPr>
          <a:xfrm>
            <a:off x="731735" y="1764900"/>
            <a:ext cx="7449615" cy="5588400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5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Gmina Gryfino posiada własny system identyfikacji wizualnej, który oparty został o założenia Strategii Marki Gminy Gryfino. Istotną rolę odgrywa utrzymanie jednolitego przekazu graficznego w gminnych działaniach informacyjno-promocyjnych na wielu płaszczyznach: media internetowe, media tradycyjne, materiały drukowane, nośniki </a:t>
            </a:r>
            <a:br>
              <a:rPr lang="pl-PL" sz="25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5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przekazy outdoorowe, nośniki reklamowe, upominki, logotypy itd. Projektowane materiały cechują się wysokim poziomem estetycznym i spójnością wizualną.</a:t>
            </a:r>
            <a:endParaRPr lang="pl-PL" sz="2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434" name="Obraz 6" descr="Facebook-1x1-SIM---tabliczki.jpg">
            <a:extLst>
              <a:ext uri="{FF2B5EF4-FFF2-40B4-BE49-F238E27FC236}">
                <a16:creationId xmlns:a16="http://schemas.microsoft.com/office/drawing/2014/main" xmlns="" id="{E601C4F6-C29E-3827-0D53-966207664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628900"/>
            <a:ext cx="7478780" cy="747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431344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DD418CF2-DBD6-8782-E3CD-3CFA3887A0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9604" b="3748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xmlns="" id="{097022F3-9647-7ECF-A0E9-0CF7825CA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0" y="3771900"/>
            <a:ext cx="9982200" cy="2057400"/>
          </a:xfrm>
        </p:spPr>
        <p:txBody>
          <a:bodyPr>
            <a:noAutofit/>
          </a:bodyPr>
          <a:lstStyle/>
          <a:p>
            <a:r>
              <a:rPr lang="pl-PL" sz="7200" b="1" dirty="0">
                <a:solidFill>
                  <a:schemeClr val="bg1"/>
                </a:solidFill>
                <a:latin typeface="Fira Sans" panose="020B0503050000020004" pitchFamily="34" charset="0"/>
              </a:rPr>
              <a:t>OŚWIATA </a:t>
            </a:r>
            <a:br>
              <a:rPr lang="pl-PL" sz="7200" b="1" dirty="0">
                <a:solidFill>
                  <a:schemeClr val="bg1"/>
                </a:solidFill>
                <a:latin typeface="Fira Sans" panose="020B0503050000020004" pitchFamily="34" charset="0"/>
              </a:rPr>
            </a:br>
            <a:r>
              <a:rPr lang="pl-PL" sz="7200" b="1" dirty="0">
                <a:solidFill>
                  <a:schemeClr val="bg1"/>
                </a:solidFill>
                <a:latin typeface="Fira Sans" panose="020B0503050000020004" pitchFamily="34" charset="0"/>
              </a:rPr>
              <a:t>I WYCHOWANIE</a:t>
            </a:r>
          </a:p>
        </p:txBody>
      </p:sp>
    </p:spTree>
    <p:extLst>
      <p:ext uri="{BB962C8B-B14F-4D97-AF65-F5344CB8AC3E}">
        <p14:creationId xmlns:p14="http://schemas.microsoft.com/office/powerpoint/2010/main" xmlns="" val="29179573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87" name="Rectangle 20486">
            <a:extLst>
              <a:ext uri="{FF2B5EF4-FFF2-40B4-BE49-F238E27FC236}">
                <a16:creationId xmlns:a16="http://schemas.microsoft.com/office/drawing/2014/main" xmlns="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Obraz 456" descr="Obraz zawierający drzewo, ogród, kurort&#10;&#10;Opis wygenerowany automatycznie">
            <a:extLst>
              <a:ext uri="{FF2B5EF4-FFF2-40B4-BE49-F238E27FC236}">
                <a16:creationId xmlns:a16="http://schemas.microsoft.com/office/drawing/2014/main" xmlns="" id="{365DCF34-FDB0-42A9-73DD-C99E5746C1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747" b="40456"/>
          <a:stretch/>
        </p:blipFill>
        <p:spPr bwMode="auto">
          <a:xfrm>
            <a:off x="-4570" y="10"/>
            <a:ext cx="1828799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Rectangle 20488">
            <a:extLst>
              <a:ext uri="{FF2B5EF4-FFF2-40B4-BE49-F238E27FC236}">
                <a16:creationId xmlns:a16="http://schemas.microsoft.com/office/drawing/2014/main" xmlns="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311403"/>
            <a:ext cx="18287998" cy="4743219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075DB9C-046C-1A80-C4DF-FDEAD07EF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3336803"/>
            <a:ext cx="15087600" cy="53621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40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Oświata i wychowanie to jeden z priorytetów wśród zadań realizowanych przez Gminę Gryfino. 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0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Polityka oświatowa w gminie - to rozpoznawanie lokalnych potrzeb i możliwości w dziedzinie oświaty.</a:t>
            </a:r>
            <a:r>
              <a:rPr lang="pl-PL" sz="4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4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66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65369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3C6D945-2D3B-A753-593E-D984461BFA4B}"/>
              </a:ext>
            </a:extLst>
          </p:cNvPr>
          <p:cNvSpPr txBox="1">
            <a:spLocks/>
          </p:cNvSpPr>
          <p:nvPr/>
        </p:nvSpPr>
        <p:spPr>
          <a:xfrm>
            <a:off x="228600" y="140562"/>
            <a:ext cx="15143247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b="1" dirty="0">
                <a:solidFill>
                  <a:srgbClr val="01354D"/>
                </a:solidFill>
                <a:latin typeface="Fira Sans" panose="020B0503050000020004" pitchFamily="34" charset="0"/>
              </a:rPr>
              <a:t>Oświata i wychowanie Gminy Gryfino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D2156C22-39CA-4CD3-8596-85A8DC8437EA}"/>
              </a:ext>
            </a:extLst>
          </p:cNvPr>
          <p:cNvSpPr txBox="1"/>
          <p:nvPr/>
        </p:nvSpPr>
        <p:spPr>
          <a:xfrm>
            <a:off x="2057400" y="4686300"/>
            <a:ext cx="15333112" cy="392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sz="1800" b="1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Para nawiasów 29">
            <a:extLst>
              <a:ext uri="{FF2B5EF4-FFF2-40B4-BE49-F238E27FC236}">
                <a16:creationId xmlns:a16="http://schemas.microsoft.com/office/drawing/2014/main" xmlns="" id="{459F82C8-F970-8989-A80B-29CD357A4D55}"/>
              </a:ext>
            </a:extLst>
          </p:cNvPr>
          <p:cNvSpPr/>
          <p:nvPr/>
        </p:nvSpPr>
        <p:spPr>
          <a:xfrm>
            <a:off x="3276600" y="2628900"/>
            <a:ext cx="14113912" cy="6934200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r>
              <a:rPr lang="pl-PL" sz="3200" dirty="0">
                <a:solidFill>
                  <a:schemeClr val="bg1"/>
                </a:solidFill>
                <a:latin typeface="Fira Sans" panose="020B0503050000020004" pitchFamily="34" charset="0"/>
              </a:rPr>
              <a:t>W 2021 r. Gmina Gryfino była organem prowadzącym dla przedszkoli </a:t>
            </a:r>
            <a:br>
              <a:rPr lang="pl-PL" sz="3200" dirty="0">
                <a:solidFill>
                  <a:schemeClr val="bg1"/>
                </a:solidFill>
                <a:latin typeface="Fira Sans" panose="020B0503050000020004" pitchFamily="34" charset="0"/>
              </a:rPr>
            </a:br>
            <a:r>
              <a:rPr lang="pl-PL" sz="3200" dirty="0">
                <a:solidFill>
                  <a:schemeClr val="bg1"/>
                </a:solidFill>
                <a:latin typeface="Fira Sans" panose="020B0503050000020004" pitchFamily="34" charset="0"/>
              </a:rPr>
              <a:t>i szkół następujących typów:</a:t>
            </a:r>
          </a:p>
          <a:p>
            <a:r>
              <a:rPr lang="pl-PL" sz="320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</a:p>
          <a:p>
            <a:r>
              <a:rPr lang="pl-PL" sz="3200" dirty="0">
                <a:solidFill>
                  <a:schemeClr val="bg1"/>
                </a:solidFill>
                <a:latin typeface="Fira Sans" panose="020B0503050000020004" pitchFamily="34" charset="0"/>
              </a:rPr>
              <a:t>· </a:t>
            </a:r>
            <a:r>
              <a:rPr lang="pl-PL" sz="3200" b="1" dirty="0">
                <a:solidFill>
                  <a:schemeClr val="bg1"/>
                </a:solidFill>
                <a:latin typeface="Fira Sans" panose="020B0503050000020004" pitchFamily="34" charset="0"/>
              </a:rPr>
              <a:t>5 przedszkoli </a:t>
            </a:r>
            <a:r>
              <a:rPr lang="pl-PL" sz="3200" dirty="0">
                <a:solidFill>
                  <a:schemeClr val="bg1"/>
                </a:solidFill>
                <a:latin typeface="Fira Sans" panose="020B0503050000020004" pitchFamily="34" charset="0"/>
              </a:rPr>
              <a:t>(w tym 1 z oddziałami integracyjnymi), </a:t>
            </a:r>
          </a:p>
          <a:p>
            <a:r>
              <a:rPr lang="pl-PL" sz="3200" dirty="0">
                <a:solidFill>
                  <a:schemeClr val="bg1"/>
                </a:solidFill>
                <a:latin typeface="Fira Sans" panose="020B0503050000020004" pitchFamily="34" charset="0"/>
              </a:rPr>
              <a:t>· </a:t>
            </a:r>
            <a:r>
              <a:rPr lang="pl-PL" sz="3200" b="1" dirty="0">
                <a:solidFill>
                  <a:schemeClr val="bg1"/>
                </a:solidFill>
                <a:latin typeface="Fira Sans" panose="020B0503050000020004" pitchFamily="34" charset="0"/>
              </a:rPr>
              <a:t>7 szkół podstawowych </a:t>
            </a:r>
            <a:r>
              <a:rPr lang="pl-PL" sz="3200" dirty="0">
                <a:solidFill>
                  <a:schemeClr val="bg1"/>
                </a:solidFill>
                <a:latin typeface="Fira Sans" panose="020B0503050000020004" pitchFamily="34" charset="0"/>
              </a:rPr>
              <a:t>(w tym 1 z oddziałami integracyjnymi) i 1 szkoły muzycznej I stopnia.</a:t>
            </a:r>
          </a:p>
          <a:p>
            <a:r>
              <a:rPr lang="pl-PL" sz="320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</a:p>
          <a:p>
            <a:r>
              <a:rPr lang="pl-PL" sz="3200" dirty="0">
                <a:solidFill>
                  <a:schemeClr val="bg1"/>
                </a:solidFill>
                <a:latin typeface="Fira Sans" panose="020B0503050000020004" pitchFamily="34" charset="0"/>
              </a:rPr>
              <a:t>Ponadto, na terenie Gminy funkcjonowały niepubliczne jednostki systemu oświaty, wpisane do ewidencji szkół i placówek niepublicznych Gminy Gryfino: </a:t>
            </a:r>
          </a:p>
          <a:p>
            <a:endParaRPr lang="pl-PL" sz="3200" dirty="0">
              <a:solidFill>
                <a:schemeClr val="bg1"/>
              </a:solidFill>
              <a:latin typeface="Fira Sans" panose="020B0503050000020004" pitchFamily="34" charset="0"/>
            </a:endParaRPr>
          </a:p>
          <a:p>
            <a:r>
              <a:rPr lang="pl-PL" sz="3200" dirty="0">
                <a:solidFill>
                  <a:schemeClr val="bg1"/>
                </a:solidFill>
                <a:latin typeface="Fira Sans" panose="020B0503050000020004" pitchFamily="34" charset="0"/>
              </a:rPr>
              <a:t>· </a:t>
            </a:r>
            <a:r>
              <a:rPr lang="pl-PL" sz="3200" b="1" dirty="0">
                <a:solidFill>
                  <a:schemeClr val="bg1"/>
                </a:solidFill>
                <a:latin typeface="Fira Sans" panose="020B0503050000020004" pitchFamily="34" charset="0"/>
              </a:rPr>
              <a:t>2 przedszkola niepubliczne </a:t>
            </a:r>
            <a:r>
              <a:rPr lang="pl-PL" sz="3200" dirty="0">
                <a:solidFill>
                  <a:schemeClr val="bg1"/>
                </a:solidFill>
                <a:latin typeface="Fira Sans" panose="020B0503050000020004" pitchFamily="34" charset="0"/>
              </a:rPr>
              <a:t>– 1 w mieście i 1 w miejscowości wiejskiej, </a:t>
            </a:r>
          </a:p>
          <a:p>
            <a:r>
              <a:rPr lang="pl-PL" sz="3200" dirty="0">
                <a:solidFill>
                  <a:schemeClr val="bg1"/>
                </a:solidFill>
                <a:latin typeface="Fira Sans" panose="020B0503050000020004" pitchFamily="34" charset="0"/>
              </a:rPr>
              <a:t>· </a:t>
            </a:r>
            <a:r>
              <a:rPr lang="pl-PL" sz="3200" b="1" dirty="0">
                <a:solidFill>
                  <a:schemeClr val="bg1"/>
                </a:solidFill>
                <a:latin typeface="Fira Sans" panose="020B0503050000020004" pitchFamily="34" charset="0"/>
              </a:rPr>
              <a:t>3 punkty przedszkolne </a:t>
            </a:r>
            <a:r>
              <a:rPr lang="pl-PL" sz="3200" dirty="0">
                <a:solidFill>
                  <a:schemeClr val="bg1"/>
                </a:solidFill>
                <a:latin typeface="Fira Sans" panose="020B0503050000020004" pitchFamily="34" charset="0"/>
              </a:rPr>
              <a:t>w miejscowościach wiejskich.</a:t>
            </a:r>
          </a:p>
        </p:txBody>
      </p:sp>
    </p:spTree>
    <p:extLst>
      <p:ext uri="{BB962C8B-B14F-4D97-AF65-F5344CB8AC3E}">
        <p14:creationId xmlns:p14="http://schemas.microsoft.com/office/powerpoint/2010/main" xmlns="" val="29622641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3C6D945-2D3B-A753-593E-D984461BFA4B}"/>
              </a:ext>
            </a:extLst>
          </p:cNvPr>
          <p:cNvSpPr txBox="1">
            <a:spLocks/>
          </p:cNvSpPr>
          <p:nvPr/>
        </p:nvSpPr>
        <p:spPr>
          <a:xfrm>
            <a:off x="228601" y="140562"/>
            <a:ext cx="13639800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5000"/>
              </a:lnSpc>
              <a:spcAft>
                <a:spcPts val="1200"/>
              </a:spcAft>
              <a:tabLst>
                <a:tab pos="180340" algn="r"/>
                <a:tab pos="259080" algn="l"/>
              </a:tabLst>
            </a:pPr>
            <a:r>
              <a:rPr lang="pl-PL" b="1" dirty="0">
                <a:solidFill>
                  <a:srgbClr val="01354D"/>
                </a:solidFill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Dotacje ze środków krajowych i zagranicznych</a:t>
            </a:r>
            <a:r>
              <a:rPr lang="pl-PL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Gminy Gryfino</a:t>
            </a:r>
            <a:endParaRPr lang="pl-PL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Obraz 510">
            <a:extLst>
              <a:ext uri="{FF2B5EF4-FFF2-40B4-BE49-F238E27FC236}">
                <a16:creationId xmlns:a16="http://schemas.microsoft.com/office/drawing/2014/main" xmlns="" id="{46C919AD-A2A1-107E-F555-3E4F3E098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554" y="1789399"/>
            <a:ext cx="6482983" cy="35827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A0E2313F-F8BF-6526-4978-0C1D448E199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9000" y="5600700"/>
            <a:ext cx="6257200" cy="43523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Para nawiasów 19">
            <a:extLst>
              <a:ext uri="{FF2B5EF4-FFF2-40B4-BE49-F238E27FC236}">
                <a16:creationId xmlns:a16="http://schemas.microsoft.com/office/drawing/2014/main" xmlns="" id="{23C86D3D-E218-4AAF-090D-7B1FA3E42B21}"/>
              </a:ext>
            </a:extLst>
          </p:cNvPr>
          <p:cNvSpPr/>
          <p:nvPr/>
        </p:nvSpPr>
        <p:spPr>
          <a:xfrm>
            <a:off x="10587743" y="6862763"/>
            <a:ext cx="7103512" cy="3090317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2021 r. realizowano projekt „</a:t>
            </a:r>
            <a:r>
              <a:rPr lang="pl-PL" sz="24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Edukacja językowa dzieci w wieku przedszkolnym </a:t>
            </a:r>
            <a:br>
              <a:rPr lang="pl-PL" sz="24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wczesnoszkolnym. Niemiecki i Polski jako język obcy”.</a:t>
            </a:r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Projekt dofinansowany przez Unię Europejską ze środków Europejskiego Funduszu Rozwoju Regionalnego w ramach Programu Współpracy </a:t>
            </a:r>
            <a:r>
              <a:rPr lang="pl-PL" sz="2400" dirty="0" err="1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Interreg</a:t>
            </a:r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VA. </a:t>
            </a:r>
            <a:endParaRPr lang="pl-PL" sz="36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21" name="Para nawiasów 20">
            <a:extLst>
              <a:ext uri="{FF2B5EF4-FFF2-40B4-BE49-F238E27FC236}">
                <a16:creationId xmlns:a16="http://schemas.microsoft.com/office/drawing/2014/main" xmlns="" id="{EB9CB4C1-FD25-A155-37CA-27E30D451C48}"/>
              </a:ext>
            </a:extLst>
          </p:cNvPr>
          <p:cNvSpPr/>
          <p:nvPr/>
        </p:nvSpPr>
        <p:spPr>
          <a:xfrm>
            <a:off x="7162800" y="2143872"/>
            <a:ext cx="7315200" cy="2999628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projekcie „Inwestujmy w naukę!” udział wzięło łącznie 706 uczniów. Ponadto, dla nauczycieli prowadzone były zajęcia podnoszące kwalifikacje zawodowe, umiejętność kreatywnego i logicznego myślenia; w zajęciach udział wzięło 157 nauczycieli zatrudnionych </a:t>
            </a:r>
            <a:r>
              <a:rPr lang="pl-PL" sz="2400" dirty="0" smtClean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400" dirty="0" smtClean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 smtClean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szkołach prowadzonych przez Gminę Gryfino. </a:t>
            </a:r>
            <a:endParaRPr lang="pl-PL" sz="24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82032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3C6D945-2D3B-A753-593E-D984461BFA4B}"/>
              </a:ext>
            </a:extLst>
          </p:cNvPr>
          <p:cNvSpPr txBox="1">
            <a:spLocks/>
          </p:cNvSpPr>
          <p:nvPr/>
        </p:nvSpPr>
        <p:spPr>
          <a:xfrm>
            <a:off x="336553" y="140562"/>
            <a:ext cx="13227047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358265" indent="-45720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tabLst>
                <a:tab pos="449580" algn="l"/>
              </a:tabLst>
            </a:pPr>
            <a:r>
              <a:rPr lang="x-none" b="1" kern="0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Inne wsparcie finansowe w zakresie oświaty</a:t>
            </a:r>
            <a:endParaRPr lang="pl-PL" b="1" kern="0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font297"/>
              <a:cs typeface="Times New Roman" panose="02020603050405020304" pitchFamily="18" charset="0"/>
            </a:endParaRPr>
          </a:p>
        </p:txBody>
      </p:sp>
      <p:sp>
        <p:nvSpPr>
          <p:cNvPr id="20" name="Para nawiasów 19">
            <a:extLst>
              <a:ext uri="{FF2B5EF4-FFF2-40B4-BE49-F238E27FC236}">
                <a16:creationId xmlns:a16="http://schemas.microsoft.com/office/drawing/2014/main" xmlns="" id="{23C86D3D-E218-4AAF-090D-7B1FA3E42B21}"/>
              </a:ext>
            </a:extLst>
          </p:cNvPr>
          <p:cNvSpPr/>
          <p:nvPr/>
        </p:nvSpPr>
        <p:spPr>
          <a:xfrm>
            <a:off x="7561347" y="2000347"/>
            <a:ext cx="6002253" cy="1314353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pPr marL="457200">
              <a:lnSpc>
                <a:spcPct val="115000"/>
              </a:lnSpc>
              <a:spcAft>
                <a:spcPts val="1200"/>
              </a:spcAft>
            </a:pPr>
            <a:r>
              <a:rPr lang="pl-PL" sz="18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Pomoc uczniom niepełnosprawnym – dofinansowanie do zakupu podręczników, materiałów edukacyjnych oraz materiałów ćwiczeniowych</a:t>
            </a:r>
            <a:endParaRPr lang="pl-PL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Para nawiasów 20">
            <a:extLst>
              <a:ext uri="{FF2B5EF4-FFF2-40B4-BE49-F238E27FC236}">
                <a16:creationId xmlns:a16="http://schemas.microsoft.com/office/drawing/2014/main" xmlns="" id="{EB9CB4C1-FD25-A155-37CA-27E30D451C48}"/>
              </a:ext>
            </a:extLst>
          </p:cNvPr>
          <p:cNvSpPr/>
          <p:nvPr/>
        </p:nvSpPr>
        <p:spPr>
          <a:xfrm>
            <a:off x="558645" y="1610253"/>
            <a:ext cx="6257200" cy="713628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pPr marL="457200">
              <a:lnSpc>
                <a:spcPct val="115000"/>
              </a:lnSpc>
              <a:spcAft>
                <a:spcPts val="1200"/>
              </a:spcAft>
            </a:pPr>
            <a:r>
              <a:rPr lang="pl-PL" sz="18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Wyposażenie szkół w podręczniki, materiały edukacyjne i materiały ćwiczeniowe</a:t>
            </a:r>
            <a:endParaRPr lang="pl-PL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xmlns="" id="{37990C2E-B53B-C7C7-5619-1B185FDB83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82756057"/>
              </p:ext>
            </p:extLst>
          </p:nvPr>
        </p:nvGraphicFramePr>
        <p:xfrm>
          <a:off x="558645" y="2692308"/>
          <a:ext cx="6257200" cy="321319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{BC89EF96-8CEA-46FF-86C4-4CE0E7609802}</a:tableStyleId>
              </a:tblPr>
              <a:tblGrid>
                <a:gridCol w="3699735">
                  <a:extLst>
                    <a:ext uri="{9D8B030D-6E8A-4147-A177-3AD203B41FA5}">
                      <a16:colId xmlns:a16="http://schemas.microsoft.com/office/drawing/2014/main" xmlns="" val="527544022"/>
                    </a:ext>
                  </a:extLst>
                </a:gridCol>
                <a:gridCol w="2557465">
                  <a:extLst>
                    <a:ext uri="{9D8B030D-6E8A-4147-A177-3AD203B41FA5}">
                      <a16:colId xmlns:a16="http://schemas.microsoft.com/office/drawing/2014/main" xmlns="" val="348428780"/>
                    </a:ext>
                  </a:extLst>
                </a:gridCol>
              </a:tblGrid>
              <a:tr h="4016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>
                          <a:solidFill>
                            <a:schemeClr val="bg1"/>
                          </a:solidFill>
                          <a:effectLst/>
                          <a:latin typeface="Fira Sans" panose="020B0503050000020004" pitchFamily="34" charset="0"/>
                        </a:rPr>
                        <a:t>jednostka budżetowa</a:t>
                      </a:r>
                      <a:endParaRPr lang="pl-PL" sz="2000" b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135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>
                          <a:solidFill>
                            <a:schemeClr val="bg1"/>
                          </a:solidFill>
                          <a:effectLst/>
                          <a:latin typeface="Fira Sans" panose="020B0503050000020004" pitchFamily="34" charset="0"/>
                        </a:rPr>
                        <a:t>wykonane wydatki</a:t>
                      </a:r>
                      <a:endParaRPr lang="pl-PL" sz="2000" b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135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8648713"/>
                  </a:ext>
                </a:extLst>
              </a:tr>
              <a:tr h="40164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>
                          <a:solidFill>
                            <a:schemeClr val="bg1"/>
                          </a:solidFill>
                          <a:effectLst/>
                          <a:latin typeface="Fira Sans" panose="020B0503050000020004" pitchFamily="34" charset="0"/>
                        </a:rPr>
                        <a:t>Szkoła Podstawowa Nr 1 w Gryfinie</a:t>
                      </a:r>
                      <a:endParaRPr lang="pl-PL" sz="2000" b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135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>
                          <a:solidFill>
                            <a:schemeClr val="bg1"/>
                          </a:solidFill>
                          <a:effectLst/>
                          <a:latin typeface="Fira Sans" panose="020B0503050000020004" pitchFamily="34" charset="0"/>
                        </a:rPr>
                        <a:t>89 220,99 zł</a:t>
                      </a:r>
                      <a:endParaRPr lang="pl-PL" sz="2000" b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135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3365332"/>
                  </a:ext>
                </a:extLst>
              </a:tr>
              <a:tr h="40164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>
                          <a:solidFill>
                            <a:schemeClr val="bg1"/>
                          </a:solidFill>
                          <a:effectLst/>
                          <a:latin typeface="Fira Sans" panose="020B0503050000020004" pitchFamily="34" charset="0"/>
                        </a:rPr>
                        <a:t>Szkoła Podstawowa Nr 2 w Gryfinie</a:t>
                      </a:r>
                      <a:endParaRPr lang="pl-PL" sz="2000" b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135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>
                          <a:solidFill>
                            <a:schemeClr val="bg1"/>
                          </a:solidFill>
                          <a:effectLst/>
                          <a:latin typeface="Fira Sans" panose="020B0503050000020004" pitchFamily="34" charset="0"/>
                        </a:rPr>
                        <a:t>53 896,06 zł</a:t>
                      </a:r>
                      <a:endParaRPr lang="pl-PL" sz="2000" b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135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8786002"/>
                  </a:ext>
                </a:extLst>
              </a:tr>
              <a:tr h="40164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>
                          <a:solidFill>
                            <a:schemeClr val="bg1"/>
                          </a:solidFill>
                          <a:effectLst/>
                          <a:latin typeface="Fira Sans" panose="020B0503050000020004" pitchFamily="34" charset="0"/>
                        </a:rPr>
                        <a:t>Szkoła Podstawowa Nr 3 w Gryfinie</a:t>
                      </a:r>
                      <a:endParaRPr lang="pl-PL" sz="2000" b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135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>
                          <a:solidFill>
                            <a:schemeClr val="bg1"/>
                          </a:solidFill>
                          <a:effectLst/>
                          <a:latin typeface="Fira Sans" panose="020B0503050000020004" pitchFamily="34" charset="0"/>
                        </a:rPr>
                        <a:t>110 283,50 zł</a:t>
                      </a:r>
                      <a:endParaRPr lang="pl-PL" sz="2000" b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135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4553113"/>
                  </a:ext>
                </a:extLst>
              </a:tr>
              <a:tr h="40164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>
                          <a:solidFill>
                            <a:schemeClr val="bg1"/>
                          </a:solidFill>
                          <a:effectLst/>
                          <a:latin typeface="Fira Sans" panose="020B0503050000020004" pitchFamily="34" charset="0"/>
                        </a:rPr>
                        <a:t>Szkoła Podstawowa w Radziszewie</a:t>
                      </a:r>
                      <a:endParaRPr lang="pl-PL" sz="2000" b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135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>
                          <a:solidFill>
                            <a:schemeClr val="bg1"/>
                          </a:solidFill>
                          <a:effectLst/>
                          <a:latin typeface="Fira Sans" panose="020B0503050000020004" pitchFamily="34" charset="0"/>
                        </a:rPr>
                        <a:t>11 115,16 zł</a:t>
                      </a:r>
                      <a:endParaRPr lang="pl-PL" sz="2000" b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135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88169765"/>
                  </a:ext>
                </a:extLst>
              </a:tr>
              <a:tr h="40164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>
                          <a:solidFill>
                            <a:schemeClr val="bg1"/>
                          </a:solidFill>
                          <a:effectLst/>
                          <a:latin typeface="Fira Sans" panose="020B0503050000020004" pitchFamily="34" charset="0"/>
                        </a:rPr>
                        <a:t>Szkoła Podstawowa w Żabnicy</a:t>
                      </a:r>
                      <a:endParaRPr lang="pl-PL" sz="2000" b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135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>
                          <a:solidFill>
                            <a:schemeClr val="bg1"/>
                          </a:solidFill>
                          <a:effectLst/>
                          <a:latin typeface="Fira Sans" panose="020B0503050000020004" pitchFamily="34" charset="0"/>
                        </a:rPr>
                        <a:t>10 230,64 zł</a:t>
                      </a:r>
                      <a:endParaRPr lang="pl-PL" sz="2000" b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135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2359167"/>
                  </a:ext>
                </a:extLst>
              </a:tr>
              <a:tr h="40164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>
                          <a:solidFill>
                            <a:schemeClr val="bg1"/>
                          </a:solidFill>
                          <a:effectLst/>
                          <a:latin typeface="Fira Sans" panose="020B0503050000020004" pitchFamily="34" charset="0"/>
                        </a:rPr>
                        <a:t>Szkoła Podstawowa w Chwarstnicy</a:t>
                      </a:r>
                      <a:endParaRPr lang="pl-PL" sz="2000" b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135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>
                          <a:solidFill>
                            <a:schemeClr val="bg1"/>
                          </a:solidFill>
                          <a:effectLst/>
                          <a:latin typeface="Fira Sans" panose="020B0503050000020004" pitchFamily="34" charset="0"/>
                        </a:rPr>
                        <a:t>20 297,50 zł</a:t>
                      </a:r>
                      <a:endParaRPr lang="pl-PL" sz="2000" b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135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17153792"/>
                  </a:ext>
                </a:extLst>
              </a:tr>
              <a:tr h="40164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>
                          <a:solidFill>
                            <a:schemeClr val="bg1"/>
                          </a:solidFill>
                          <a:effectLst/>
                          <a:latin typeface="Fira Sans" panose="020B0503050000020004" pitchFamily="34" charset="0"/>
                        </a:rPr>
                        <a:t>Szkoła Podstawowa w Gardnie</a:t>
                      </a:r>
                      <a:endParaRPr lang="pl-PL" sz="2000" b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135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600" b="0" dirty="0">
                          <a:solidFill>
                            <a:schemeClr val="bg1"/>
                          </a:solidFill>
                          <a:effectLst/>
                          <a:latin typeface="Fira Sans" panose="020B0503050000020004" pitchFamily="34" charset="0"/>
                        </a:rPr>
                        <a:t>27 610,58 zł</a:t>
                      </a:r>
                      <a:endParaRPr lang="pl-PL" sz="2000" b="0" dirty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135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4533363"/>
                  </a:ext>
                </a:extLst>
              </a:tr>
            </a:tbl>
          </a:graphicData>
        </a:graphic>
      </p:graphicFrame>
      <p:pic>
        <p:nvPicPr>
          <p:cNvPr id="2049" name="Obraz 505">
            <a:extLst>
              <a:ext uri="{FF2B5EF4-FFF2-40B4-BE49-F238E27FC236}">
                <a16:creationId xmlns:a16="http://schemas.microsoft.com/office/drawing/2014/main" xmlns="" id="{266609BF-F7E6-082E-E782-B75887AFD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438030"/>
            <a:ext cx="5943600" cy="244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Obraz 509">
            <a:extLst>
              <a:ext uri="{FF2B5EF4-FFF2-40B4-BE49-F238E27FC236}">
                <a16:creationId xmlns:a16="http://schemas.microsoft.com/office/drawing/2014/main" xmlns="" id="{3EB71E9C-98FD-50FF-81A1-EC6E2633D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6107838"/>
            <a:ext cx="5791200" cy="4038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ara nawiasów 16">
            <a:extLst>
              <a:ext uri="{FF2B5EF4-FFF2-40B4-BE49-F238E27FC236}">
                <a16:creationId xmlns:a16="http://schemas.microsoft.com/office/drawing/2014/main" xmlns="" id="{9FF1A014-05FE-EB2D-E212-F647AAC5C2A4}"/>
              </a:ext>
            </a:extLst>
          </p:cNvPr>
          <p:cNvSpPr/>
          <p:nvPr/>
        </p:nvSpPr>
        <p:spPr>
          <a:xfrm>
            <a:off x="9601200" y="6447865"/>
            <a:ext cx="7222686" cy="3200400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pPr marL="457200">
              <a:lnSpc>
                <a:spcPct val="115000"/>
              </a:lnSpc>
              <a:spcAft>
                <a:spcPts val="1200"/>
              </a:spcAft>
            </a:pPr>
            <a:r>
              <a:rPr lang="pl-PL" sz="20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Aktywna tablica. </a:t>
            </a:r>
            <a:r>
              <a:rPr lang="pl-PL" sz="18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programu dofinansowano zakup sprzętu lub pomocy dydaktycznych niezbędnych </a:t>
            </a:r>
            <a:br>
              <a:rPr lang="pl-PL" sz="18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realizacji programów nauczania z wykorzystaniem technologii informacyjno-komunikacyjnych, które otrzymała Szkoła Podstawowa im. Bohaterów Westerplatte w Gardnie. Łączny koszt realizacji zadania wyniósł 43 750,00 zł, z czego 35 000,00 zł (80%) stanowiła kwota dotacji, a 8 750,00 zł (20%) to część stanowiąca wkład własny. </a:t>
            </a:r>
            <a:endParaRPr lang="pl-PL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47135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3C6D945-2D3B-A753-593E-D984461BFA4B}"/>
              </a:ext>
            </a:extLst>
          </p:cNvPr>
          <p:cNvSpPr txBox="1">
            <a:spLocks/>
          </p:cNvSpPr>
          <p:nvPr/>
        </p:nvSpPr>
        <p:spPr>
          <a:xfrm>
            <a:off x="228601" y="140562"/>
            <a:ext cx="13639800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5000"/>
              </a:lnSpc>
              <a:spcAft>
                <a:spcPts val="1200"/>
              </a:spcAft>
              <a:tabLst>
                <a:tab pos="180340" algn="r"/>
                <a:tab pos="259080" algn="l"/>
              </a:tabLst>
            </a:pPr>
            <a:r>
              <a:rPr lang="pl-PL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Działania Przedszkoli w Gminie Gryfino</a:t>
            </a:r>
            <a:endParaRPr lang="pl-PL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Para nawiasów 12">
            <a:extLst>
              <a:ext uri="{FF2B5EF4-FFF2-40B4-BE49-F238E27FC236}">
                <a16:creationId xmlns:a16="http://schemas.microsoft.com/office/drawing/2014/main" xmlns="" id="{41384091-9325-6F06-DD3F-6A8A4838DD37}"/>
              </a:ext>
            </a:extLst>
          </p:cNvPr>
          <p:cNvSpPr/>
          <p:nvPr/>
        </p:nvSpPr>
        <p:spPr>
          <a:xfrm>
            <a:off x="261938" y="1757284"/>
            <a:ext cx="14228847" cy="1100216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Fira Sans" panose="020B0503050000020004" pitchFamily="34" charset="0"/>
              </a:rPr>
              <a:t>W roku 2021 wszystkie gryfińskie przedszkola kontynuowały udział w projekcie współfinansowanym ze środków Unii Europejskiej pod nazwą „Edukacja językowa dzieci w wieku przedszkolnym i wczesnoszkolnym. Niemiecki i Polski jako język obcy”. </a:t>
            </a:r>
            <a:endParaRPr lang="pl-PL" sz="28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15" name="Symbol zastępczy zawartości 14">
            <a:extLst>
              <a:ext uri="{FF2B5EF4-FFF2-40B4-BE49-F238E27FC236}">
                <a16:creationId xmlns:a16="http://schemas.microsoft.com/office/drawing/2014/main" xmlns="" id="{2F67A9C6-C870-1689-7389-F33E11EC1A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0" y="3390900"/>
            <a:ext cx="14630400" cy="5609495"/>
          </a:xfrm>
        </p:spPr>
        <p:txBody>
          <a:bodyPr>
            <a:normAutofit fontScale="62500" lnSpcReduction="20000"/>
          </a:bodyPr>
          <a:lstStyle/>
          <a:p>
            <a:pPr marL="19710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38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Fira Sans" panose="020B0503050000020004" pitchFamily="34" charset="0"/>
              </a:rPr>
              <a:t>Przedszkole Nr 1 im. Krasnala Hałabały w Gryfinie, wg stanu na 30 września 2021 r., liczyło 138 przedszkolaków</a:t>
            </a:r>
          </a:p>
          <a:p>
            <a:pPr marL="197100" indent="0">
              <a:spcBef>
                <a:spcPts val="0"/>
              </a:spcBef>
              <a:spcAft>
                <a:spcPts val="600"/>
              </a:spcAft>
              <a:buNone/>
            </a:pPr>
            <a:endParaRPr lang="pl-PL" sz="4000" b="1" dirty="0">
              <a:solidFill>
                <a:srgbClr val="01354D"/>
              </a:solidFill>
              <a:effectLst/>
              <a:latin typeface="Fira Sans" panose="020B0503050000020004" pitchFamily="34" charset="0"/>
              <a:ea typeface="Calibri" panose="020F0502020204030204" pitchFamily="34" charset="0"/>
              <a:cs typeface="Fira Sans" panose="020B05030500000200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4000" b="1" dirty="0" smtClean="0">
                <a:solidFill>
                  <a:srgbClr val="01354D"/>
                </a:solidFill>
                <a:latin typeface="Fira Sans" panose="020B0503050000020004" pitchFamily="34" charset="0"/>
                <a:ea typeface="Calibri" panose="020F0502020204030204" pitchFamily="34" charset="0"/>
                <a:cs typeface="Fira Sans" panose="020B0503050000020004" pitchFamily="34" charset="0"/>
              </a:rPr>
              <a:t>Działania: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l-PL" sz="2900" dirty="0" smtClean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udział </a:t>
            </a:r>
            <a:r>
              <a:rPr lang="pl-PL" sz="29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akcji Ministerstwa Edukacji Narodowej oraz Rady Dzieci i Młodzieży „Szkoła do hymnu”,</a:t>
            </a: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l-PL" sz="29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„Muzyka to matematyka” – ogólnopolski program Kraina Muzyki, pozwalający dzieciom na rozwój kompetencji matematycznych </a:t>
            </a:r>
            <a:r>
              <a:rPr lang="pl-PL" sz="2900" dirty="0" smtClean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900" dirty="0" smtClean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900" dirty="0" smtClean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przy </a:t>
            </a:r>
            <a:r>
              <a:rPr lang="pl-PL" sz="29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jednoczesnym udziale muzyki,</a:t>
            </a:r>
            <a:endParaRPr lang="pl-PL" sz="2900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l-PL" sz="29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„Oto </a:t>
            </a:r>
            <a:r>
              <a:rPr lang="pl-PL" sz="2900" dirty="0" err="1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Hałabała</a:t>
            </a:r>
            <a:r>
              <a:rPr lang="pl-PL" sz="29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zna go Polska cała” – ogólnopolski program rozwijający wśród dzieci czytelnictwo, ukazujący piękno polskiej literatury dla dzieci,</a:t>
            </a:r>
            <a:endParaRPr lang="pl-PL" sz="2900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l-PL" sz="29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„Biało-czerwone po </a:t>
            </a:r>
            <a:r>
              <a:rPr lang="pl-PL" sz="2900" dirty="0" err="1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montessoriańsku</a:t>
            </a:r>
            <a:r>
              <a:rPr lang="pl-PL" sz="29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– autorski projekt nauczycielki z przedszkola, którego głównym celem było organizowanie działań wzmacniających przynależność do małej społeczności i wychowanie patriotyczne,</a:t>
            </a:r>
            <a:endParaRPr lang="pl-PL" sz="2900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l-PL" sz="29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 „Mini sady”, czyli przywracanie starych odmian drzew owocowych na terenie Nadleśnictwa Gryfino,</a:t>
            </a:r>
            <a:endParaRPr lang="pl-PL" sz="2900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l-PL" sz="29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zajęcia tematyczne w ramach projektu „Bezpieczna droga do szkoły”, prowadzone przez Gminę Gryfino,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l-PL" sz="29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udział w akcji „Sprzątanie Świata”, 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l-PL" sz="29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akcje charytatywne – Wielka Orkiestra Świątecznej Pomocy, Szlachetna Paczka, Gryfino pomaga Ani, zbiórka karmy dla Kojca </a:t>
            </a:r>
            <a:r>
              <a:rPr lang="pl-PL" sz="2900" dirty="0" smtClean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lang="pl-PL" sz="29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Gryfinie,</a:t>
            </a: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l-PL" sz="29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sadzenie krokusów w Parku Miejskim im. Stanisławy </a:t>
            </a:r>
            <a:r>
              <a:rPr lang="pl-PL" sz="2900" dirty="0" err="1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Siarkiewicz</a:t>
            </a:r>
            <a:r>
              <a:rPr lang="pl-PL" sz="29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Gryfinie.</a:t>
            </a:r>
          </a:p>
          <a:p>
            <a:pPr lvl="1">
              <a:spcAft>
                <a:spcPts val="600"/>
              </a:spcAft>
            </a:pPr>
            <a:endParaRPr lang="pl-PL" sz="1600" dirty="0">
              <a:solidFill>
                <a:srgbClr val="01354D"/>
              </a:solidFill>
              <a:effectLst/>
              <a:latin typeface="Fira Sans" panose="020B0503050000020004" pitchFamily="34" charset="0"/>
              <a:ea typeface="Calibri" panose="020F0502020204030204" pitchFamily="34" charset="0"/>
              <a:cs typeface="Fira Sans" panose="020B0503050000020004" pitchFamily="34" charset="0"/>
            </a:endParaRPr>
          </a:p>
          <a:p>
            <a:pPr>
              <a:spcAft>
                <a:spcPts val="600"/>
              </a:spcAft>
            </a:pPr>
            <a:endParaRPr lang="pl-PL" sz="3200" dirty="0">
              <a:solidFill>
                <a:srgbClr val="0135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12425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Obraz 45">
            <a:extLst>
              <a:ext uri="{FF2B5EF4-FFF2-40B4-BE49-F238E27FC236}">
                <a16:creationId xmlns:a16="http://schemas.microsoft.com/office/drawing/2014/main" xmlns="" id="{14AF171A-80A7-BE7F-11A7-8F0068AD1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701" r="1" b="23345"/>
          <a:stretch/>
        </p:blipFill>
        <p:spPr bwMode="auto">
          <a:xfrm>
            <a:off x="6249756" y="10"/>
            <a:ext cx="12038242" cy="460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Obraz 51">
            <a:extLst>
              <a:ext uri="{FF2B5EF4-FFF2-40B4-BE49-F238E27FC236}">
                <a16:creationId xmlns:a16="http://schemas.microsoft.com/office/drawing/2014/main" xmlns="" id="{3970ED13-D53F-865D-A2BF-5C9579C7C2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949" b="38356"/>
          <a:stretch/>
        </p:blipFill>
        <p:spPr bwMode="auto">
          <a:xfrm>
            <a:off x="20416" y="5819275"/>
            <a:ext cx="12458680" cy="46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Freeform: Shape 4106">
            <a:extLst>
              <a:ext uri="{FF2B5EF4-FFF2-40B4-BE49-F238E27FC236}">
                <a16:creationId xmlns:a16="http://schemas.microsoft.com/office/drawing/2014/main" xmlns="" id="{EA518CE4-E4D4-4D8A-980F-6D692AC969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7208"/>
            <a:ext cx="7733181" cy="7268295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Obraz 44">
            <a:extLst>
              <a:ext uri="{FF2B5EF4-FFF2-40B4-BE49-F238E27FC236}">
                <a16:creationId xmlns:a16="http://schemas.microsoft.com/office/drawing/2014/main" xmlns="" id="{E7AD2D8C-631B-8183-A2E1-862C9275A8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1" r="18684" b="-1"/>
          <a:stretch/>
        </p:blipFill>
        <p:spPr bwMode="auto">
          <a:xfrm>
            <a:off x="1" y="1"/>
            <a:ext cx="7525649" cy="7077971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9" name="Freeform: Shape 4108">
            <a:extLst>
              <a:ext uri="{FF2B5EF4-FFF2-40B4-BE49-F238E27FC236}">
                <a16:creationId xmlns:a16="http://schemas.microsoft.com/office/drawing/2014/main" xmlns="" id="{F82BF3E2-EB0E-40D6-8835-2367A5316C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22720" y="2345952"/>
            <a:ext cx="9065280" cy="7941049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Obraz 46">
            <a:extLst>
              <a:ext uri="{FF2B5EF4-FFF2-40B4-BE49-F238E27FC236}">
                <a16:creationId xmlns:a16="http://schemas.microsoft.com/office/drawing/2014/main" xmlns="" id="{C1F73BD8-A8C6-575E-8CA6-D2FDEA37D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39" r="11451" b="-1"/>
          <a:stretch/>
        </p:blipFill>
        <p:spPr bwMode="auto">
          <a:xfrm>
            <a:off x="9425592" y="2548821"/>
            <a:ext cx="8862409" cy="7738179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Oval 4110">
            <a:extLst>
              <a:ext uri="{FF2B5EF4-FFF2-40B4-BE49-F238E27FC236}">
                <a16:creationId xmlns:a16="http://schemas.microsoft.com/office/drawing/2014/main" xmlns="" id="{481E86DD-89E6-42B2-8675-84B7C56BFF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25801" y="2575090"/>
            <a:ext cx="6858000" cy="685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1" name="Obraz 9">
            <a:extLst>
              <a:ext uri="{FF2B5EF4-FFF2-40B4-BE49-F238E27FC236}">
                <a16:creationId xmlns:a16="http://schemas.microsoft.com/office/drawing/2014/main" xmlns="" id="{FCBA736B-C8C8-B5B9-173C-39687793B0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33" r="16866" b="-2"/>
          <a:stretch/>
        </p:blipFill>
        <p:spPr bwMode="auto">
          <a:xfrm>
            <a:off x="4931541" y="2780829"/>
            <a:ext cx="6446520" cy="644652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16369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3C6D945-2D3B-A753-593E-D984461BFA4B}"/>
              </a:ext>
            </a:extLst>
          </p:cNvPr>
          <p:cNvSpPr txBox="1">
            <a:spLocks/>
          </p:cNvSpPr>
          <p:nvPr/>
        </p:nvSpPr>
        <p:spPr>
          <a:xfrm>
            <a:off x="631826" y="165894"/>
            <a:ext cx="10947399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srgbClr val="01354D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  <a:t>Cele strategiczne</a:t>
            </a:r>
          </a:p>
        </p:txBody>
      </p:sp>
      <p:sp>
        <p:nvSpPr>
          <p:cNvPr id="46" name="Para nawiasów 45">
            <a:extLst>
              <a:ext uri="{FF2B5EF4-FFF2-40B4-BE49-F238E27FC236}">
                <a16:creationId xmlns:a16="http://schemas.microsoft.com/office/drawing/2014/main" xmlns="" id="{FF8B8D86-0FA0-D393-57FA-D7BFBBBA8517}"/>
              </a:ext>
            </a:extLst>
          </p:cNvPr>
          <p:cNvSpPr/>
          <p:nvPr/>
        </p:nvSpPr>
        <p:spPr>
          <a:xfrm>
            <a:off x="3124200" y="2933700"/>
            <a:ext cx="14723512" cy="6251248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pl-PL" sz="32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momentu uchwalenia przez Radę Miejską w Gryfinie w 2018 r. </a:t>
            </a:r>
            <a:r>
              <a:rPr lang="pl-PL" sz="3200" i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Strategii Rozwoju Gminy Gryfino do 2030 r</a:t>
            </a:r>
            <a:r>
              <a:rPr lang="pl-PL" sz="32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wszystkie przedsięwzięcia i inwestycje podejmowane przez jednostki organizacyjne gminy oraz spółki gminne wpisują się w 3 cele strategiczne zdefiniowane w </a:t>
            </a:r>
            <a:r>
              <a:rPr lang="pl-PL" sz="3200" i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Strategii</a:t>
            </a:r>
            <a:r>
              <a:rPr lang="pl-PL" sz="32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pl-PL" sz="3200" b="1" spc="-2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 strategiczny 1</a:t>
            </a:r>
            <a:r>
              <a:rPr lang="pl-PL" sz="3200" spc="-2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– podniesienie jakości życia mieszkańców </a:t>
            </a:r>
            <a:br>
              <a:rPr lang="pl-PL" sz="3200" spc="-2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3200" spc="-2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oraz zwiększenie atrakcyjności osiedleńczej Gminy, </a:t>
            </a:r>
            <a:endParaRPr lang="pl-PL" sz="3200" dirty="0">
              <a:solidFill>
                <a:schemeClr val="bg1"/>
              </a:solidFill>
              <a:effectLst/>
              <a:latin typeface="Fira Sans" panose="020B05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pl-PL" sz="32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 strategiczny 2. </a:t>
            </a:r>
            <a:r>
              <a:rPr lang="pl-PL" sz="32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pl-PL" sz="32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32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wzrost współpracy z mieszkańcami, 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pl-PL" sz="32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 strategiczny 3. </a:t>
            </a:r>
            <a:r>
              <a:rPr lang="pl-PL" sz="32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pl-PL" sz="32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32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rozszerzenie współpracy w ramach aglomeracji szczecińskiej.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sz="20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09809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3C6D945-2D3B-A753-593E-D984461BFA4B}"/>
              </a:ext>
            </a:extLst>
          </p:cNvPr>
          <p:cNvSpPr txBox="1">
            <a:spLocks/>
          </p:cNvSpPr>
          <p:nvPr/>
        </p:nvSpPr>
        <p:spPr>
          <a:xfrm>
            <a:off x="228601" y="140562"/>
            <a:ext cx="13639800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5000"/>
              </a:lnSpc>
              <a:spcAft>
                <a:spcPts val="1200"/>
              </a:spcAft>
              <a:tabLst>
                <a:tab pos="180340" algn="r"/>
                <a:tab pos="259080" algn="l"/>
              </a:tabLst>
            </a:pPr>
            <a:r>
              <a:rPr lang="pl-PL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Przedszkole Nr 2 w Gryfinie</a:t>
            </a:r>
            <a:endParaRPr lang="pl-PL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Para nawiasów 12">
            <a:extLst>
              <a:ext uri="{FF2B5EF4-FFF2-40B4-BE49-F238E27FC236}">
                <a16:creationId xmlns:a16="http://schemas.microsoft.com/office/drawing/2014/main" xmlns="" id="{41384091-9325-6F06-DD3F-6A8A4838DD37}"/>
              </a:ext>
            </a:extLst>
          </p:cNvPr>
          <p:cNvSpPr/>
          <p:nvPr/>
        </p:nvSpPr>
        <p:spPr>
          <a:xfrm>
            <a:off x="261938" y="1757284"/>
            <a:ext cx="14901862" cy="1100216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r>
              <a:rPr lang="pl-PL" sz="32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Przedszkole Nr 2 im. Misia Uszatka w Gryfinie, wg stanu na 30 września 2021 r., liczyło 316 przedszkolaków. </a:t>
            </a:r>
            <a:endParaRPr lang="pl-PL" sz="44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15" name="Symbol zastępczy zawartości 14">
            <a:extLst>
              <a:ext uri="{FF2B5EF4-FFF2-40B4-BE49-F238E27FC236}">
                <a16:creationId xmlns:a16="http://schemas.microsoft.com/office/drawing/2014/main" xmlns="" id="{2F67A9C6-C870-1689-7389-F33E11EC1A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73815" y="3133328"/>
            <a:ext cx="7449616" cy="56388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1400" b="1" dirty="0">
                <a:solidFill>
                  <a:srgbClr val="01354D"/>
                </a:solidFill>
                <a:latin typeface="Fira Sans" panose="020B0503050000020004" pitchFamily="34" charset="0"/>
                <a:ea typeface="Calibri" panose="020F0502020204030204" pitchFamily="34" charset="0"/>
                <a:cs typeface="Fira Sans" panose="020B0503050000020004" pitchFamily="34" charset="0"/>
              </a:rPr>
              <a:t>Działania</a:t>
            </a:r>
            <a:r>
              <a:rPr lang="pl-PL" sz="1400" b="1" dirty="0" smtClean="0">
                <a:solidFill>
                  <a:srgbClr val="01354D"/>
                </a:solidFill>
                <a:latin typeface="Fira Sans" panose="020B0503050000020004" pitchFamily="34" charset="0"/>
                <a:ea typeface="Calibri" panose="020F0502020204030204" pitchFamily="34" charset="0"/>
                <a:cs typeface="Fira Sans" panose="020B0503050000020004" pitchFamily="34" charset="0"/>
              </a:rPr>
              <a:t>:</a:t>
            </a:r>
            <a:endParaRPr lang="pl-PL" sz="1400" b="1" dirty="0">
              <a:solidFill>
                <a:srgbClr val="01354D"/>
              </a:solidFill>
              <a:latin typeface="Fira Sans" panose="020B0503050000020004" pitchFamily="34" charset="0"/>
              <a:ea typeface="Calibri" panose="020F0502020204030204" pitchFamily="34" charset="0"/>
              <a:cs typeface="Fira Sans" panose="020B0503050000020004" pitchFamily="34" charset="0"/>
            </a:endParaRP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1400" dirty="0" smtClean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udział w Międzynarodowym </a:t>
            </a:r>
            <a:r>
              <a:rPr lang="pl-PL" sz="14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Kongresie Optymistycznych Przedszkoli – „Zawsze Bądź Optymistą”,</a:t>
            </a: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1400" dirty="0" smtClean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udział w Międzynarodowym Programie Happy </a:t>
            </a:r>
            <a:r>
              <a:rPr lang="pl-PL" sz="1400" dirty="0" err="1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Kindergarten</a:t>
            </a:r>
            <a:r>
              <a:rPr lang="pl-PL" sz="14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pl-PL" sz="1400" dirty="0">
              <a:solidFill>
                <a:srgbClr val="01354D"/>
              </a:solidFill>
              <a:latin typeface="Fira Sans" panose="020B05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1400" dirty="0" smtClean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udział w Ogólnopolskiej </a:t>
            </a:r>
            <a:r>
              <a:rPr lang="pl-PL" sz="14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Akcji „Dzień Przedszkolaka to ważne święto – uczcijmy </a:t>
            </a:r>
            <a:r>
              <a:rPr lang="pl-PL" sz="1400" dirty="0" smtClean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400" dirty="0" smtClean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400" dirty="0" smtClean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</a:t>
            </a:r>
            <a:r>
              <a:rPr lang="pl-PL" sz="14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razem tańcem i piosenką”,</a:t>
            </a: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1400" dirty="0" smtClean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udział w Ogólnopolskim Dniu </a:t>
            </a:r>
            <a:r>
              <a:rPr lang="pl-PL" sz="14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Optymisty,</a:t>
            </a:r>
            <a:endParaRPr lang="pl-PL" sz="1400" dirty="0">
              <a:solidFill>
                <a:srgbClr val="01354D"/>
              </a:solidFill>
              <a:latin typeface="Fira Sans" panose="020B05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1400" dirty="0" smtClean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przystąpienie do Ogólnopolskiego programu </a:t>
            </a:r>
            <a:r>
              <a:rPr lang="pl-PL" sz="14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„Kraina zmysłów – Sensorycznie się rozwijam, bo skaczę, biegam, badam i dotykam”, </a:t>
            </a: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1400" dirty="0" smtClean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przystąpienie do Ogólnopolskiego </a:t>
            </a:r>
            <a:r>
              <a:rPr lang="pl-PL" sz="14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Projektu Edukacyjnego „Gramy Zmysłami”,</a:t>
            </a:r>
            <a:endParaRPr lang="pl-PL" sz="1400" dirty="0">
              <a:solidFill>
                <a:srgbClr val="01354D"/>
              </a:solidFill>
              <a:latin typeface="Fira Sans" panose="020B05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1400" dirty="0" smtClean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udział w Międzynarodowym Projekcie </a:t>
            </a:r>
            <a:r>
              <a:rPr lang="pl-PL" sz="1400" dirty="0" err="1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e-Twinning</a:t>
            </a:r>
            <a:r>
              <a:rPr lang="pl-PL" sz="14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4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pl-PL" sz="1400" dirty="0" err="1">
                <a:solidFill>
                  <a:srgbClr val="01354D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Become</a:t>
            </a:r>
            <a:r>
              <a:rPr lang="pl-PL" sz="14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pl-PL" sz="1400" dirty="0" err="1">
                <a:solidFill>
                  <a:srgbClr val="01354D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scientist</a:t>
            </a:r>
            <a:r>
              <a:rPr lang="pl-PL" sz="14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... – </a:t>
            </a:r>
            <a:r>
              <a:rPr lang="pl-PL" sz="1400" dirty="0" err="1">
                <a:solidFill>
                  <a:srgbClr val="01354D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r>
              <a:rPr lang="pl-PL" sz="14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arts,</a:t>
            </a: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1400" dirty="0" smtClean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przystąpienie do Ogólnopolskiego </a:t>
            </a:r>
            <a:r>
              <a:rPr lang="pl-PL" sz="14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Programu Mistrzowie Kodowania Junior,</a:t>
            </a:r>
            <a:endParaRPr lang="pl-PL" sz="1400" dirty="0">
              <a:solidFill>
                <a:srgbClr val="01354D"/>
              </a:solidFill>
              <a:latin typeface="Fira Sans" panose="020B05030500000200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1400" dirty="0" smtClean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uzyskanie Certyfikatów </a:t>
            </a:r>
            <a:r>
              <a:rPr lang="pl-PL" sz="14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Doskonałości „</a:t>
            </a:r>
            <a:r>
              <a:rPr lang="pl-PL" sz="1400" dirty="0" err="1">
                <a:solidFill>
                  <a:srgbClr val="01354D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Certificate</a:t>
            </a:r>
            <a:r>
              <a:rPr lang="pl-PL" sz="14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Excellence in </a:t>
            </a:r>
            <a:r>
              <a:rPr lang="pl-PL" sz="1400" dirty="0" err="1">
                <a:solidFill>
                  <a:srgbClr val="01354D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Coding</a:t>
            </a:r>
            <a:r>
              <a:rPr lang="pl-PL" sz="14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dirty="0" err="1">
                <a:solidFill>
                  <a:srgbClr val="01354D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Literacy</a:t>
            </a:r>
            <a:r>
              <a:rPr lang="pl-PL" sz="14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oraz „Super </a:t>
            </a:r>
            <a:r>
              <a:rPr lang="pl-PL" sz="1400" dirty="0" err="1">
                <a:solidFill>
                  <a:srgbClr val="01354D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Organiser</a:t>
            </a:r>
            <a:r>
              <a:rPr lang="pl-PL" sz="14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dirty="0" err="1">
                <a:solidFill>
                  <a:srgbClr val="01354D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Certificate</a:t>
            </a:r>
            <a:r>
              <a:rPr lang="pl-PL" sz="14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pl-PL" sz="1400" dirty="0" err="1">
                <a:solidFill>
                  <a:srgbClr val="01354D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organising</a:t>
            </a:r>
            <a:r>
              <a:rPr lang="pl-PL" sz="1400" dirty="0">
                <a:solidFill>
                  <a:srgbClr val="01354D"/>
                </a:solidFill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</a:t>
            </a:r>
            <a:endParaRPr lang="pl-PL" sz="1400" dirty="0">
              <a:solidFill>
                <a:srgbClr val="01354D"/>
              </a:solidFill>
              <a:effectLst/>
              <a:latin typeface="Fira Sans" panose="020B05030500000200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1400" dirty="0" smtClean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przystąpienie do Ogólnopolskiego</a:t>
            </a:r>
            <a:r>
              <a:rPr lang="pl-PL" sz="14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Programu  „Uczymy Dzieci Programować”.</a:t>
            </a:r>
            <a:endParaRPr lang="pl-PL" sz="1400" dirty="0">
              <a:solidFill>
                <a:srgbClr val="01354D"/>
              </a:solidFill>
              <a:effectLst/>
              <a:latin typeface="Fira Sans" panose="020B0503050000020004" pitchFamily="34" charset="0"/>
              <a:ea typeface="Calibri" panose="020F0502020204030204" pitchFamily="34" charset="0"/>
              <a:cs typeface="Fira Sans" panose="020B0503050000020004" pitchFamily="34" charset="0"/>
            </a:endParaRPr>
          </a:p>
          <a:p>
            <a:pPr>
              <a:spcAft>
                <a:spcPts val="600"/>
              </a:spcAft>
            </a:pPr>
            <a:endParaRPr lang="pl-PL" sz="1400" dirty="0">
              <a:solidFill>
                <a:srgbClr val="01354D"/>
              </a:solidFill>
            </a:endParaRPr>
          </a:p>
        </p:txBody>
      </p:sp>
      <p:pic>
        <p:nvPicPr>
          <p:cNvPr id="11" name="Obraz 54">
            <a:extLst>
              <a:ext uri="{FF2B5EF4-FFF2-40B4-BE49-F238E27FC236}">
                <a16:creationId xmlns:a16="http://schemas.microsoft.com/office/drawing/2014/main" xmlns="" id="{D78CB27F-6868-A706-5290-EF8BD812E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9" r="3" b="371"/>
          <a:stretch/>
        </p:blipFill>
        <p:spPr bwMode="auto">
          <a:xfrm rot="5400000">
            <a:off x="901483" y="2372041"/>
            <a:ext cx="3246656" cy="442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56">
            <a:extLst>
              <a:ext uri="{FF2B5EF4-FFF2-40B4-BE49-F238E27FC236}">
                <a16:creationId xmlns:a16="http://schemas.microsoft.com/office/drawing/2014/main" xmlns="" id="{4E67008E-83B3-5DC2-A991-C6AFFE2FB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388" b="33036"/>
          <a:stretch/>
        </p:blipFill>
        <p:spPr bwMode="auto">
          <a:xfrm>
            <a:off x="3124200" y="6189841"/>
            <a:ext cx="7876212" cy="328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55">
            <a:extLst>
              <a:ext uri="{FF2B5EF4-FFF2-40B4-BE49-F238E27FC236}">
                <a16:creationId xmlns:a16="http://schemas.microsoft.com/office/drawing/2014/main" xmlns="" id="{90EFFB7F-3BDD-7B97-C086-8F843F1A9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" b="2999"/>
          <a:stretch/>
        </p:blipFill>
        <p:spPr bwMode="auto">
          <a:xfrm>
            <a:off x="4830825" y="3133328"/>
            <a:ext cx="3996134" cy="290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002649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3C6D945-2D3B-A753-593E-D984461BFA4B}"/>
              </a:ext>
            </a:extLst>
          </p:cNvPr>
          <p:cNvSpPr txBox="1">
            <a:spLocks/>
          </p:cNvSpPr>
          <p:nvPr/>
        </p:nvSpPr>
        <p:spPr>
          <a:xfrm>
            <a:off x="228601" y="140562"/>
            <a:ext cx="13639800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5000"/>
              </a:lnSpc>
              <a:spcAft>
                <a:spcPts val="1200"/>
              </a:spcAft>
              <a:tabLst>
                <a:tab pos="180340" algn="r"/>
                <a:tab pos="259080" algn="l"/>
              </a:tabLst>
            </a:pPr>
            <a:r>
              <a:rPr lang="pl-PL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Przedszkole Nr 3 w Gryfinie</a:t>
            </a:r>
            <a:endParaRPr lang="pl-PL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Para nawiasów 12">
            <a:extLst>
              <a:ext uri="{FF2B5EF4-FFF2-40B4-BE49-F238E27FC236}">
                <a16:creationId xmlns:a16="http://schemas.microsoft.com/office/drawing/2014/main" xmlns="" id="{41384091-9325-6F06-DD3F-6A8A4838DD37}"/>
              </a:ext>
            </a:extLst>
          </p:cNvPr>
          <p:cNvSpPr/>
          <p:nvPr/>
        </p:nvSpPr>
        <p:spPr>
          <a:xfrm>
            <a:off x="261938" y="1757284"/>
            <a:ext cx="14228847" cy="1100216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r>
              <a:rPr lang="pl-PL" sz="28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Przedszkole Nr 3 im. Kubusia Puchatka w Gryfinie, wg stanu na 30 września 2021 r., liczyło 124 przedszkolaków</a:t>
            </a:r>
            <a:endParaRPr lang="pl-PL" sz="60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15" name="Symbol zastępczy zawartości 14">
            <a:extLst>
              <a:ext uri="{FF2B5EF4-FFF2-40B4-BE49-F238E27FC236}">
                <a16:creationId xmlns:a16="http://schemas.microsoft.com/office/drawing/2014/main" xmlns="" id="{2F67A9C6-C870-1689-7389-F33E11EC1A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498" y="3124199"/>
            <a:ext cx="6781800" cy="4038601"/>
          </a:xfrm>
        </p:spPr>
        <p:txBody>
          <a:bodyPr>
            <a:normAutofit fontScale="47500" lnSpcReduction="2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l-PL" b="1" dirty="0">
                <a:solidFill>
                  <a:srgbClr val="01354D"/>
                </a:solidFill>
                <a:latin typeface="Fira Sans" panose="020B0503050000020004" pitchFamily="34" charset="0"/>
                <a:ea typeface="Calibri" panose="020F0502020204030204" pitchFamily="34" charset="0"/>
                <a:cs typeface="Fira Sans" panose="020B0503050000020004" pitchFamily="34" charset="0"/>
              </a:rPr>
              <a:t>Działania: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pl-PL" b="1" dirty="0">
              <a:solidFill>
                <a:srgbClr val="01354D"/>
              </a:solidFill>
              <a:latin typeface="Fira Sans" panose="020B0503050000020004" pitchFamily="34" charset="0"/>
              <a:ea typeface="Calibri" panose="020F0502020204030204" pitchFamily="34" charset="0"/>
              <a:cs typeface="Fira Sans" panose="020B0503050000020004" pitchFamily="34" charset="0"/>
            </a:endParaRP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25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„Bezpieczni na drodze”,</a:t>
            </a: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25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„Bezpieczne dziecko – czyli sztuka unikania zagrożeń”,</a:t>
            </a:r>
            <a:endParaRPr lang="pl-PL" sz="2500" dirty="0">
              <a:solidFill>
                <a:srgbClr val="01354D"/>
              </a:solidFill>
              <a:effectLst/>
              <a:latin typeface="Fira Sans" panose="020B0503050000020004" pitchFamily="34" charset="0"/>
              <a:ea typeface="Calibri" panose="020F0502020204030204" pitchFamily="34" charset="0"/>
            </a:endParaRP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25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wczesna nauka czytania wg Metody Odimiennej Nauki Czytania dr Ireny Majchrzak, </a:t>
            </a:r>
            <a:endParaRPr lang="pl-PL" sz="2500" dirty="0">
              <a:solidFill>
                <a:srgbClr val="01354D"/>
              </a:solidFill>
              <a:effectLst/>
              <a:latin typeface="Fira Sans" panose="020B05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25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„Gimnastykujemy mózg - wspieramy rozwój dzieci elementami metody kinezjologii edukacyjnej Paula Dennisona</a:t>
            </a:r>
            <a:r>
              <a:rPr lang="pl-PL" sz="2500" i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”,</a:t>
            </a: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25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„Z darami natury, świat nie jest ponury”, </a:t>
            </a:r>
            <a:endParaRPr lang="pl-PL" sz="2500" i="1" dirty="0">
              <a:solidFill>
                <a:srgbClr val="01354D"/>
              </a:solidFill>
              <a:latin typeface="Fira Sans" panose="020B050305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25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„W Stumilowym Lesie”, </a:t>
            </a:r>
            <a:endParaRPr lang="pl-PL" sz="2500" dirty="0">
              <a:solidFill>
                <a:srgbClr val="01354D"/>
              </a:solidFill>
              <a:effectLst/>
              <a:latin typeface="Fira Sans" panose="020B0503050000020004" pitchFamily="34" charset="0"/>
              <a:ea typeface="Calibri" panose="020F0502020204030204" pitchFamily="34" charset="0"/>
            </a:endParaRP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25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Ogólnopolski Projekt Edukacyjny „Gramy zmysłami”, </a:t>
            </a:r>
            <a:endParaRPr lang="pl-PL" sz="2500" i="1" dirty="0">
              <a:solidFill>
                <a:srgbClr val="01354D"/>
              </a:solidFill>
              <a:effectLst/>
              <a:latin typeface="Fira Sans" panose="020B050305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25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„Wyzwania Teodora”, </a:t>
            </a:r>
            <a:endParaRPr lang="pl-PL" sz="2500" i="1" dirty="0">
              <a:solidFill>
                <a:srgbClr val="01354D"/>
              </a:solidFill>
              <a:latin typeface="Fira Sans" panose="020B050305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25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„Zabawa sztuką”. </a:t>
            </a:r>
            <a:endParaRPr lang="pl-PL" sz="2500" dirty="0">
              <a:solidFill>
                <a:srgbClr val="01354D"/>
              </a:solidFill>
              <a:effectLst/>
              <a:latin typeface="Fira Sans" panose="020B0503050000020004" pitchFamily="34" charset="0"/>
              <a:ea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pl-PL" sz="3200" dirty="0">
              <a:solidFill>
                <a:srgbClr val="01354D"/>
              </a:solidFill>
            </a:endParaRPr>
          </a:p>
        </p:txBody>
      </p:sp>
      <p:pic>
        <p:nvPicPr>
          <p:cNvPr id="11" name="Obraz 48">
            <a:extLst>
              <a:ext uri="{FF2B5EF4-FFF2-40B4-BE49-F238E27FC236}">
                <a16:creationId xmlns:a16="http://schemas.microsoft.com/office/drawing/2014/main" xmlns="" id="{E52B937F-6683-3EF8-8617-A7256F09B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953"/>
          <a:stretch>
            <a:fillRect/>
          </a:stretch>
        </p:blipFill>
        <p:spPr bwMode="auto">
          <a:xfrm>
            <a:off x="7048501" y="2992120"/>
            <a:ext cx="4775140" cy="460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47">
            <a:extLst>
              <a:ext uri="{FF2B5EF4-FFF2-40B4-BE49-F238E27FC236}">
                <a16:creationId xmlns:a16="http://schemas.microsoft.com/office/drawing/2014/main" xmlns="" id="{81DD5EBA-55B4-EF4E-A98F-F2DF00F0B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41362" y="3026083"/>
            <a:ext cx="5165417" cy="516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61">
            <a:extLst>
              <a:ext uri="{FF2B5EF4-FFF2-40B4-BE49-F238E27FC236}">
                <a16:creationId xmlns:a16="http://schemas.microsoft.com/office/drawing/2014/main" xmlns="" id="{BE3A7BFA-02CC-AF6E-B2BE-F1699030F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05" b="6299"/>
          <a:stretch>
            <a:fillRect/>
          </a:stretch>
        </p:blipFill>
        <p:spPr bwMode="auto">
          <a:xfrm>
            <a:off x="3381829" y="7244389"/>
            <a:ext cx="3648951" cy="241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367446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3C6D945-2D3B-A753-593E-D984461BFA4B}"/>
              </a:ext>
            </a:extLst>
          </p:cNvPr>
          <p:cNvSpPr txBox="1">
            <a:spLocks/>
          </p:cNvSpPr>
          <p:nvPr/>
        </p:nvSpPr>
        <p:spPr>
          <a:xfrm>
            <a:off x="228601" y="140562"/>
            <a:ext cx="13639800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5000"/>
              </a:lnSpc>
              <a:spcAft>
                <a:spcPts val="1200"/>
              </a:spcAft>
              <a:tabLst>
                <a:tab pos="180340" algn="r"/>
                <a:tab pos="259080" algn="l"/>
              </a:tabLst>
            </a:pPr>
            <a:r>
              <a:rPr lang="pl-PL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Przedszkole </a:t>
            </a:r>
            <a:r>
              <a:rPr lang="pl-PL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 4 z Oddziałami Integracyjnymi</a:t>
            </a:r>
            <a:br>
              <a:rPr lang="pl-PL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Gryfinie</a:t>
            </a:r>
            <a:endParaRPr lang="pl-PL" b="1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Para nawiasów 12">
            <a:extLst>
              <a:ext uri="{FF2B5EF4-FFF2-40B4-BE49-F238E27FC236}">
                <a16:creationId xmlns:a16="http://schemas.microsoft.com/office/drawing/2014/main" xmlns="" id="{41384091-9325-6F06-DD3F-6A8A4838DD37}"/>
              </a:ext>
            </a:extLst>
          </p:cNvPr>
          <p:cNvSpPr/>
          <p:nvPr/>
        </p:nvSpPr>
        <p:spPr>
          <a:xfrm>
            <a:off x="264234" y="2082706"/>
            <a:ext cx="7050966" cy="8063732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b="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</a:rPr>
              <a:t>Według stanu na 30 września 2021 r. do Przedszkola Nr 4 z Oddziałami Integracyjnymi im. Pszczółki Mai </a:t>
            </a:r>
            <a:br>
              <a:rPr lang="pl-PL" sz="2800" b="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</a:rPr>
            </a:br>
            <a:r>
              <a:rPr lang="pl-PL" sz="2800" b="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</a:rPr>
              <a:t>w Gryfinie uczęszczało </a:t>
            </a:r>
            <a:br>
              <a:rPr lang="pl-PL" sz="2800" b="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</a:rPr>
            </a:br>
            <a:r>
              <a:rPr lang="pl-PL" sz="2800" b="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</a:rPr>
              <a:t>98 wychowanków.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sz="2800" b="0" dirty="0">
              <a:solidFill>
                <a:schemeClr val="bg1"/>
              </a:solidFill>
              <a:effectLst/>
              <a:latin typeface="Fira Sans" panose="020B05030500000200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b="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</a:rPr>
              <a:t>W 2021 r. przedszkolaki uczestniczyły w wielu konkursach </a:t>
            </a:r>
            <a:br>
              <a:rPr lang="pl-PL" sz="2800" b="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</a:rPr>
            </a:br>
            <a:r>
              <a:rPr lang="pl-PL" sz="2800" b="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</a:rPr>
              <a:t>i obchodach – Światowego Dnia Wiedzy o Autyzmie, Dnia Osób </a:t>
            </a:r>
            <a:br>
              <a:rPr lang="pl-PL" sz="2800" b="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</a:rPr>
            </a:br>
            <a:r>
              <a:rPr lang="pl-PL" sz="2800" b="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</a:rPr>
              <a:t>z Zespołem Downa, </a:t>
            </a:r>
            <a:r>
              <a:rPr lang="pl-PL" sz="28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Międzynarodowego Dnia Osób z Niepełnosprawnościami, Dnia Mamy, Dnia Taty, Urodzinach Pszczółki Mai, Światowego Dnia Ziemi, Dnia Dziecka, Światowego Dnia Kosmosu czy tradycjach </a:t>
            </a:r>
            <a:br>
              <a:rPr lang="pl-PL" sz="28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8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zwyczajach wielkanocnych.</a:t>
            </a:r>
            <a:endParaRPr lang="pl-PL" sz="28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pic>
        <p:nvPicPr>
          <p:cNvPr id="3074" name="Obraz 57">
            <a:extLst>
              <a:ext uri="{FF2B5EF4-FFF2-40B4-BE49-F238E27FC236}">
                <a16:creationId xmlns:a16="http://schemas.microsoft.com/office/drawing/2014/main" xmlns="" id="{384A861D-A169-5241-2650-BD52405C1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19928" y="3993544"/>
            <a:ext cx="5303837" cy="3976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Obraz 58">
            <a:extLst>
              <a:ext uri="{FF2B5EF4-FFF2-40B4-BE49-F238E27FC236}">
                <a16:creationId xmlns:a16="http://schemas.microsoft.com/office/drawing/2014/main" xmlns="" id="{DE13F971-A676-E992-C060-623BF882D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31965" y="2068385"/>
            <a:ext cx="5287963" cy="3965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Obraz 2">
            <a:extLst>
              <a:ext uri="{FF2B5EF4-FFF2-40B4-BE49-F238E27FC236}">
                <a16:creationId xmlns:a16="http://schemas.microsoft.com/office/drawing/2014/main" xmlns="" id="{FD6472FA-391A-0EDF-0A00-4B72F5900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63004" y="6000938"/>
            <a:ext cx="3210009" cy="4207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582445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7936DFEE-0432-80AF-9AD2-35F60A3D4BF8}"/>
              </a:ext>
            </a:extLst>
          </p:cNvPr>
          <p:cNvSpPr txBox="1">
            <a:spLocks/>
          </p:cNvSpPr>
          <p:nvPr/>
        </p:nvSpPr>
        <p:spPr>
          <a:xfrm>
            <a:off x="228601" y="140562"/>
            <a:ext cx="13639800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5000"/>
              </a:lnSpc>
              <a:spcAft>
                <a:spcPts val="1200"/>
              </a:spcAft>
              <a:tabLst>
                <a:tab pos="180340" algn="r"/>
                <a:tab pos="259080" algn="l"/>
              </a:tabLst>
            </a:pPr>
            <a:r>
              <a:rPr lang="pl-PL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Przedszkole </a:t>
            </a:r>
            <a:r>
              <a:rPr lang="pl-PL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 5 w Gryfinie</a:t>
            </a:r>
            <a:endParaRPr lang="pl-PL" b="1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ara nawiasów 5">
            <a:extLst>
              <a:ext uri="{FF2B5EF4-FFF2-40B4-BE49-F238E27FC236}">
                <a16:creationId xmlns:a16="http://schemas.microsoft.com/office/drawing/2014/main" xmlns="" id="{1CC17074-16B1-2AA9-20C9-EEE2F7F8CC9C}"/>
              </a:ext>
            </a:extLst>
          </p:cNvPr>
          <p:cNvSpPr/>
          <p:nvPr/>
        </p:nvSpPr>
        <p:spPr>
          <a:xfrm>
            <a:off x="300039" y="1541894"/>
            <a:ext cx="6748462" cy="8063732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Przedszkola Nr 5 im. </a:t>
            </a:r>
            <a:r>
              <a:rPr lang="pl-PL" sz="2400" dirty="0" err="1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Calineczki</a:t>
            </a:r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Gryfinie uczęszczało na koniec września 2021 r. 123 dzieci.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sz="2400" dirty="0">
              <a:solidFill>
                <a:schemeClr val="bg1"/>
              </a:solidFill>
              <a:latin typeface="Fira Sans" panose="020B05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Działania: </a:t>
            </a:r>
          </a:p>
          <a:p>
            <a:pPr>
              <a:lnSpc>
                <a:spcPct val="150000"/>
              </a:lnSpc>
            </a:pPr>
            <a:endParaRPr lang="pl-PL" sz="3600" dirty="0">
              <a:solidFill>
                <a:schemeClr val="bg1"/>
              </a:solidFill>
              <a:effectLst/>
              <a:latin typeface="Fira Sans" panose="020B0503050000020004" pitchFamily="34" charset="0"/>
              <a:ea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Międzynarodowy Projekt Edukacyjny „Piękna Nasza Polska Cała”,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„Spotkanie z okazji 11 Listopada”, </a:t>
            </a:r>
            <a:endParaRPr lang="pl-PL" sz="2400" dirty="0">
              <a:solidFill>
                <a:schemeClr val="bg1"/>
              </a:solidFill>
              <a:latin typeface="Fira Sans" panose="020B05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„Pocztówka z mojego miasta”,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„Mały Miś w świecie wielkiej literatury”,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współpraca z przedszkolem „</a:t>
            </a:r>
            <a:r>
              <a:rPr lang="pl-PL" sz="2400" dirty="0" err="1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Kleine</a:t>
            </a:r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 err="1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Oderwelse</a:t>
            </a:r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z </a:t>
            </a:r>
            <a:r>
              <a:rPr lang="pl-PL" sz="2400" dirty="0" err="1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Pinnow</a:t>
            </a:r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pl-PL" sz="36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pic>
        <p:nvPicPr>
          <p:cNvPr id="4098" name="Obraz 59">
            <a:extLst>
              <a:ext uri="{FF2B5EF4-FFF2-40B4-BE49-F238E27FC236}">
                <a16:creationId xmlns:a16="http://schemas.microsoft.com/office/drawing/2014/main" xmlns="" id="{841D0F7D-066C-1D8E-5AFC-EFF820362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3350" y="1541894"/>
            <a:ext cx="6999450" cy="32297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xmlns="" id="{867A023E-F012-73B2-E680-ACF2788AA98E}"/>
              </a:ext>
            </a:extLst>
          </p:cNvPr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xmlns="" id="{46174550-EF16-679D-2EB3-15DDBC173CBC}"/>
                </a:ext>
              </a:extLst>
            </p:cNvPr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xmlns="" id="{84DA98BA-2945-5DDE-8821-1D515C8D62A7}"/>
                </a:ext>
              </a:extLst>
            </p:cNvPr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7FC089AD-4E7C-D6DC-84BE-D77C43F78C8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pic>
        <p:nvPicPr>
          <p:cNvPr id="4099" name="Obraz 63">
            <a:extLst>
              <a:ext uri="{FF2B5EF4-FFF2-40B4-BE49-F238E27FC236}">
                <a16:creationId xmlns:a16="http://schemas.microsoft.com/office/drawing/2014/main" xmlns="" id="{0D3D0BE8-FDC3-8DA3-F979-3DA3932C5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0" y="5143500"/>
            <a:ext cx="5700713" cy="4202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026861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3C6D945-2D3B-A753-593E-D984461BFA4B}"/>
              </a:ext>
            </a:extLst>
          </p:cNvPr>
          <p:cNvSpPr txBox="1">
            <a:spLocks/>
          </p:cNvSpPr>
          <p:nvPr/>
        </p:nvSpPr>
        <p:spPr>
          <a:xfrm>
            <a:off x="228601" y="140562"/>
            <a:ext cx="13639800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5000"/>
              </a:lnSpc>
              <a:spcAft>
                <a:spcPts val="1200"/>
              </a:spcAft>
              <a:tabLst>
                <a:tab pos="180340" algn="r"/>
                <a:tab pos="259080" algn="l"/>
              </a:tabLst>
            </a:pPr>
            <a:r>
              <a:rPr lang="pl-PL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Szkoły Podstawowe w Gminie Gryfino</a:t>
            </a:r>
            <a:endParaRPr lang="pl-PL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Para nawiasów 12">
            <a:extLst>
              <a:ext uri="{FF2B5EF4-FFF2-40B4-BE49-F238E27FC236}">
                <a16:creationId xmlns:a16="http://schemas.microsoft.com/office/drawing/2014/main" xmlns="" id="{41384091-9325-6F06-DD3F-6A8A4838DD37}"/>
              </a:ext>
            </a:extLst>
          </p:cNvPr>
          <p:cNvSpPr/>
          <p:nvPr/>
        </p:nvSpPr>
        <p:spPr>
          <a:xfrm>
            <a:off x="261940" y="2082706"/>
            <a:ext cx="7760848" cy="8063732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Szkoła Podstawowa Nr 1 w Gryfinie - </a:t>
            </a:r>
            <a: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 stanu </a:t>
            </a:r>
            <a:b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30 września 2021 r., uczyło się 671 uczniów;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x-none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Szkoła Podstawowa Nr 2 w Gryfinie</a:t>
            </a:r>
            <a: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 – </a:t>
            </a:r>
            <a: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 stanu </a:t>
            </a:r>
            <a:b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30 września 2021 r., uczyło się 409 uczniów;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Szkoła Podstawowa Nr 3 w Gryfinie - </a:t>
            </a:r>
            <a: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 stanu </a:t>
            </a:r>
            <a:b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30 września 2021 r., uczyło się 957 uczniów;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x-none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Szkoła Podstawowa w Chwarstnicy</a:t>
            </a:r>
            <a: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 - </a:t>
            </a:r>
            <a: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 stanu </a:t>
            </a:r>
            <a:b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30 września 2021 r., uczyło się 165 uczniów;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x-none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Szkoła Podstawowa w Gardnie</a:t>
            </a:r>
            <a: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- </a:t>
            </a:r>
            <a: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 stanu na </a:t>
            </a:r>
            <a:b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 września 2021 r., uczyło się 272 uczniów;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x-none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Szkoła Podstawowa w Radziszewie</a:t>
            </a:r>
            <a: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 -  </a:t>
            </a:r>
            <a: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 stanu </a:t>
            </a:r>
            <a:b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30 września 2021 r., uczyło się 91 uczniów;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x-none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Szkoła Podstawowa w Żabnicy</a:t>
            </a:r>
            <a: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- </a:t>
            </a:r>
            <a: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 stanu</a:t>
            </a:r>
            <a:b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30 września 2021 r., uczyło się 91 uczniów;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Szkoła Muzyczna I Stopnia w Gryfinie </a:t>
            </a:r>
            <a:br>
              <a:rPr lang="pl-PL" sz="2000" dirty="0">
                <a:solidFill>
                  <a:schemeClr val="bg1"/>
                </a:solidFill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chemeClr val="bg1"/>
                </a:solidFill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- </a:t>
            </a:r>
            <a: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 stanu na 30 września 2021 r., uczyło się 96 uczniów.</a:t>
            </a:r>
            <a:endParaRPr lang="pl-PL" sz="2000" dirty="0">
              <a:solidFill>
                <a:schemeClr val="bg1"/>
              </a:solidFill>
              <a:effectLst/>
              <a:latin typeface="Fira Sans" panose="020B0503050000020004" pitchFamily="34" charset="0"/>
              <a:ea typeface="font297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font297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sz="2400" dirty="0">
              <a:solidFill>
                <a:schemeClr val="bg1"/>
              </a:solidFill>
              <a:effectLst/>
              <a:latin typeface="Fira Sans" panose="020B0503050000020004" pitchFamily="34" charset="0"/>
              <a:ea typeface="font297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font297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sz="2400" dirty="0">
              <a:solidFill>
                <a:schemeClr val="bg1"/>
              </a:solidFill>
              <a:effectLst/>
              <a:latin typeface="Fira Sans" panose="020B05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sz="2400" dirty="0">
              <a:solidFill>
                <a:schemeClr val="bg1"/>
              </a:solidFill>
              <a:effectLst/>
              <a:latin typeface="Fira Sans" panose="020B0503050000020004" pitchFamily="34" charset="0"/>
              <a:ea typeface="font297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sz="1800" dirty="0">
              <a:effectLst/>
              <a:latin typeface="Fira Sans" panose="020B05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sz="60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11" name="Para nawiasów 10">
            <a:extLst>
              <a:ext uri="{FF2B5EF4-FFF2-40B4-BE49-F238E27FC236}">
                <a16:creationId xmlns:a16="http://schemas.microsoft.com/office/drawing/2014/main" xmlns="" id="{B2FB1FCC-6F13-D3A2-9BA7-69D11DC47E53}"/>
              </a:ext>
            </a:extLst>
          </p:cNvPr>
          <p:cNvSpPr/>
          <p:nvPr/>
        </p:nvSpPr>
        <p:spPr>
          <a:xfrm>
            <a:off x="8458201" y="2082706"/>
            <a:ext cx="8610599" cy="8063731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r>
              <a:rPr lang="pl-PL" sz="28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Działania </a:t>
            </a:r>
            <a:r>
              <a:rPr lang="pl-PL" sz="2800" dirty="0" smtClean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szkół</a:t>
            </a:r>
            <a:r>
              <a:rPr lang="pl-PL" sz="28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endParaRPr lang="pl-PL" dirty="0">
              <a:solidFill>
                <a:schemeClr val="bg1"/>
              </a:solidFill>
              <a:effectLst/>
              <a:latin typeface="Fira Sans" panose="020B05030500000200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Mądrej głowie… - czyli znam i rozumiem polskie przysłowia”,</a:t>
            </a:r>
            <a:r>
              <a:rPr lang="pl-PL" sz="1600" i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sz="1600" i="1" dirty="0">
              <a:solidFill>
                <a:schemeClr val="bg1"/>
              </a:solidFill>
              <a:latin typeface="Fira Sans" panose="020B05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„Czytam i mówię o tym, co lubię”.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„Inwestujemy w naukę”,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Lekcja Enter,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„Spójrz inaczej na agresję” 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„Ratujemy i uczymy ratować”,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pl-PL" sz="1600" dirty="0" err="1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Scratch</a:t>
            </a:r>
            <a:r>
              <a:rPr lang="pl-PL" sz="16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Junior”,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kern="15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„Zdalna szkoła – wsparcie Ogólnopolskiej Sieci Edukacyjnej w systemie kształcenia zdalnego”,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kern="15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„</a:t>
            </a:r>
            <a:r>
              <a:rPr lang="pl-PL" sz="1600" kern="150" dirty="0" err="1">
                <a:solidFill>
                  <a:schemeClr val="bg1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BohaterON</a:t>
            </a:r>
            <a:r>
              <a:rPr lang="pl-PL" sz="1600" kern="15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 – Włącz Historię”,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„Zagrożenia w cyberprzestrzeni oraz trening zastępowania agresji”,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kern="15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innowacja „Nauka języka niemieckiego poprzez spektakle teatralne”,</a:t>
            </a:r>
            <a:endParaRPr lang="pl-PL" sz="1600" kern="15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 edukacyjny „Ja w społeczeństwie. Jak mogę zmienić świat?”,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#superkoderzy – Młodzi Patrioci,</a:t>
            </a:r>
            <a:endParaRPr lang="pl-PL" sz="1600" dirty="0">
              <a:solidFill>
                <a:schemeClr val="bg1"/>
              </a:solidFill>
              <a:latin typeface="Fira Sans" panose="020B05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„Lekcje z emocjami – Jak dbać o swój nastrój”,</a:t>
            </a:r>
            <a:endParaRPr lang="pl-PL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„Mała Książka – Wielki Człowiek”,</a:t>
            </a:r>
            <a:endParaRPr lang="pl-PL" sz="1600" kern="150" dirty="0">
              <a:solidFill>
                <a:schemeClr val="bg1"/>
              </a:solidFill>
              <a:effectLst/>
              <a:latin typeface="Fira Sans" panose="020B0503050000020004" pitchFamily="34" charset="0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adopcja ucznia z </a:t>
            </a:r>
            <a:r>
              <a:rPr lang="pl-PL" sz="1600" dirty="0" err="1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Kipsing</a:t>
            </a:r>
            <a:r>
              <a:rPr lang="pl-PL" sz="16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Kenii,</a:t>
            </a:r>
            <a:endParaRPr lang="pl-PL" sz="1600" dirty="0">
              <a:solidFill>
                <a:schemeClr val="bg1"/>
              </a:solidFill>
              <a:latin typeface="Fira Sans" panose="020B05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-PL" sz="1600" kern="15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zbiórka materiałów plastycznych i zabawek dla dzieci w szpitalach,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-PL" sz="1600" kern="15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zbiórka nakrętek plastikowych,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-PL" sz="1600" kern="15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zbiórka materiałów opatrunkowych  dla szpitali misyjnych w Afryce,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-PL" sz="1600" kern="15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Szlachetna Paczka,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-PL" sz="1600" kern="15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zbiórka słodyczy dla Domu Dziecka w </a:t>
            </a:r>
            <a:r>
              <a:rPr lang="pl-PL" sz="1600" kern="150" dirty="0" err="1">
                <a:solidFill>
                  <a:schemeClr val="bg1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Wielgowie</a:t>
            </a:r>
            <a:r>
              <a:rPr lang="pl-PL" sz="1600" kern="15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,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-PL" sz="1600" kern="15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Wielka Orkiestra Świątecznej Pomocy,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-PL" sz="1600" kern="15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zbiórka darów dla „Gryfińskiego Kojca”,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-PL" sz="1600" kern="150" dirty="0">
                <a:solidFill>
                  <a:schemeClr val="bg1"/>
                </a:solidFill>
                <a:latin typeface="Fira Sans" panose="020B0503050000020004" pitchFamily="34" charset="0"/>
                <a:ea typeface="SimSun" panose="02010600030101010101" pitchFamily="2" charset="-122"/>
              </a:rPr>
              <a:t>Adopcja na odległość dla </a:t>
            </a:r>
            <a:r>
              <a:rPr lang="pl-PL" sz="1600" kern="150" dirty="0" err="1">
                <a:solidFill>
                  <a:schemeClr val="bg1"/>
                </a:solidFill>
                <a:latin typeface="Fira Sans" panose="020B0503050000020004" pitchFamily="34" charset="0"/>
                <a:ea typeface="SimSun" panose="02010600030101010101" pitchFamily="2" charset="-122"/>
              </a:rPr>
              <a:t>Antonelli</a:t>
            </a:r>
            <a:r>
              <a:rPr lang="pl-PL" sz="1600" kern="150" dirty="0">
                <a:solidFill>
                  <a:schemeClr val="bg1"/>
                </a:solidFill>
                <a:latin typeface="Fira Sans" panose="020B0503050000020004" pitchFamily="34" charset="0"/>
                <a:ea typeface="SimSun" panose="02010600030101010101" pitchFamily="2" charset="-122"/>
              </a:rPr>
              <a:t>.</a:t>
            </a:r>
            <a:endParaRPr lang="pl-PL" sz="1600" kern="150" dirty="0">
              <a:solidFill>
                <a:schemeClr val="bg1"/>
              </a:solidFill>
              <a:effectLst/>
              <a:latin typeface="Fira Sans" panose="020B0503050000020004" pitchFamily="34" charset="0"/>
              <a:ea typeface="SimSun" panose="02010600030101010101" pitchFamily="2" charset="-122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pl-PL" sz="60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69956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3C6D945-2D3B-A753-593E-D984461BFA4B}"/>
              </a:ext>
            </a:extLst>
          </p:cNvPr>
          <p:cNvSpPr txBox="1">
            <a:spLocks/>
          </p:cNvSpPr>
          <p:nvPr/>
        </p:nvSpPr>
        <p:spPr>
          <a:xfrm>
            <a:off x="228601" y="140562"/>
            <a:ext cx="13639800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5000"/>
              </a:lnSpc>
              <a:spcAft>
                <a:spcPts val="1200"/>
              </a:spcAft>
              <a:tabLst>
                <a:tab pos="180340" algn="r"/>
                <a:tab pos="259080" algn="l"/>
              </a:tabLst>
            </a:pPr>
            <a:r>
              <a:rPr lang="pl-PL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Osiągnięcia wybranych szkół w Gminie Gryfino</a:t>
            </a:r>
            <a:endParaRPr lang="pl-PL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Para nawiasów 12">
            <a:extLst>
              <a:ext uri="{FF2B5EF4-FFF2-40B4-BE49-F238E27FC236}">
                <a16:creationId xmlns:a16="http://schemas.microsoft.com/office/drawing/2014/main" xmlns="" id="{41384091-9325-6F06-DD3F-6A8A4838DD37}"/>
              </a:ext>
            </a:extLst>
          </p:cNvPr>
          <p:cNvSpPr/>
          <p:nvPr/>
        </p:nvSpPr>
        <p:spPr>
          <a:xfrm>
            <a:off x="261940" y="1541894"/>
            <a:ext cx="9034460" cy="8604544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l-PL" sz="1700" b="1" dirty="0">
                <a:solidFill>
                  <a:schemeClr val="bg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Szkoła Podstawowa Nr 1 w Gryfinie </a:t>
            </a:r>
            <a:r>
              <a:rPr lang="pl-PL" sz="1700" dirty="0">
                <a:solidFill>
                  <a:schemeClr val="bg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– m.in. </a:t>
            </a:r>
            <a:r>
              <a:rPr lang="x-none" sz="1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</a:rPr>
              <a:t>uczniowie </a:t>
            </a:r>
            <a:r>
              <a:rPr lang="pl-PL" sz="1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</a:rPr>
              <a:t>s</a:t>
            </a:r>
            <a:r>
              <a:rPr lang="x-none" sz="1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</a:rPr>
              <a:t>zkoły osiągali </a:t>
            </a:r>
            <a:r>
              <a:rPr lang="x-none" sz="170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</a:rPr>
              <a:t>sukcesy </a:t>
            </a:r>
            <a:r>
              <a:rPr lang="pl-PL" sz="1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</a:rPr>
              <a:t/>
            </a:r>
            <a:br>
              <a:rPr lang="pl-PL" sz="1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</a:rPr>
            </a:br>
            <a:r>
              <a:rPr lang="x-none" sz="170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</a:rPr>
              <a:t>w </a:t>
            </a:r>
            <a:r>
              <a:rPr lang="x-none" sz="1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</a:rPr>
              <a:t>konkursach organizowanych przez Kuratora Oświaty i uzyskali 7 tytułów finalisty w konkursach języka polskiego (2), wiedzy o społeczeństwie (2</a:t>
            </a:r>
            <a:r>
              <a:rPr lang="x-none" sz="170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</a:rPr>
              <a:t>) </a:t>
            </a:r>
            <a:r>
              <a:rPr lang="pl-PL" sz="1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</a:rPr>
              <a:t/>
            </a:r>
            <a:br>
              <a:rPr lang="pl-PL" sz="1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</a:rPr>
            </a:br>
            <a:r>
              <a:rPr lang="x-none" sz="170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</a:rPr>
              <a:t>i </a:t>
            </a:r>
            <a:r>
              <a:rPr lang="x-none" sz="1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</a:rPr>
              <a:t>po jednym w konkursie matematycznym, historycznym, i chemicznym</a:t>
            </a:r>
            <a:r>
              <a:rPr lang="pl-PL" sz="1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</a:rPr>
              <a:t>; </a:t>
            </a:r>
            <a:r>
              <a:rPr lang="x-none" sz="1700" spc="-1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</a:rPr>
              <a:t>czterech uczniów uzyskało wyróżnienie w Międzynarodowym Konkursie Matematycznym KANGUR</a:t>
            </a:r>
            <a:r>
              <a:rPr lang="pl-PL" sz="1700" spc="-1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</a:rPr>
              <a:t>;</a:t>
            </a: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l-PL" sz="1700" b="1" dirty="0">
                <a:solidFill>
                  <a:schemeClr val="bg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Szkoła Podstawowa Nr 2 w Gryfinie </a:t>
            </a:r>
            <a:r>
              <a:rPr lang="pl-PL" sz="1700" spc="-10" dirty="0">
                <a:solidFill>
                  <a:schemeClr val="bg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– m.in. </a:t>
            </a:r>
            <a:r>
              <a:rPr lang="pl-PL" sz="1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Ogólnopolski Konkurs „Matematyczny Kangur” – uzyskanie tytułu laureatów; </a:t>
            </a:r>
            <a:r>
              <a:rPr lang="pl-PL" sz="1700" spc="-1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wojewódzkie przedmiotowe konkursy z matematyki, wiedzy o społeczeństwie i geografii (laureaci i finaliści),</a:t>
            </a:r>
            <a:r>
              <a:rPr lang="pl-PL" sz="1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700" spc="-1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i 2. miejsce w województwie w Międzynarodowym Konkursie „Matematyka bez granic”,</a:t>
            </a: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l-PL" sz="1700" b="1" dirty="0">
                <a:solidFill>
                  <a:schemeClr val="bg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Szkoła Podstawowa Nr 3 w Gryfinie </a:t>
            </a:r>
            <a:r>
              <a:rPr lang="pl-PL" sz="1700" dirty="0">
                <a:solidFill>
                  <a:schemeClr val="bg1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- </a:t>
            </a:r>
            <a:r>
              <a:rPr lang="pl-PL" sz="1700" kern="15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2. miejsce w Finale Wojewódzkim </a:t>
            </a:r>
            <a:br>
              <a:rPr lang="pl-PL" sz="1700" kern="15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</a:br>
            <a:r>
              <a:rPr lang="pl-PL" sz="1700" kern="15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w Szkolnej Lidze Lekkoatletycznej; 1., 2.  3. miejsce w Finale Powiatowym </a:t>
            </a:r>
            <a:br>
              <a:rPr lang="pl-PL" sz="1700" kern="15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</a:br>
            <a:r>
              <a:rPr lang="pl-PL" sz="1700" kern="15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w Szkolnej Lidze Lekkoatletycznej; 1. miejsce w Finale Wojewódzkim </a:t>
            </a:r>
            <a:br>
              <a:rPr lang="pl-PL" sz="1700" kern="15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</a:br>
            <a:r>
              <a:rPr lang="pl-PL" sz="1700" kern="15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w Koszykówce 3x3; 2. miejsce w Finale Wojewódzkim w Koszykówce 3x3 dzieci; </a:t>
            </a:r>
            <a:br>
              <a:rPr lang="pl-PL" sz="1700" kern="15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</a:br>
            <a:r>
              <a:rPr lang="pl-PL" sz="1700" kern="15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2. miejsce w Finale Wojewódzkich Igrzysk Młodzieży Szkolnej w Indywidualnych Zawodach LA; 1. miejsce w Finale Powiatowym w Sztafetowych Biegach Przełajowych; 1. miejsce w Finale Powiatowym w Pływaniu Drużynowym; </a:t>
            </a:r>
            <a:br>
              <a:rPr lang="pl-PL" sz="1700" kern="15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</a:br>
            <a:r>
              <a:rPr lang="pl-PL" sz="1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miejsce w Finale Powiatowym w Koszykówce</a:t>
            </a: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l-PL" sz="1700" b="1" dirty="0">
                <a:solidFill>
                  <a:schemeClr val="bg1"/>
                </a:solidFill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Szkoła Podstawowa w Radziszewie </a:t>
            </a:r>
            <a:r>
              <a:rPr lang="pl-PL" sz="1700" dirty="0">
                <a:solidFill>
                  <a:schemeClr val="bg1"/>
                </a:solidFill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2 miejsce </a:t>
            </a:r>
            <a:r>
              <a:rPr lang="pl-PL" sz="1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konkursie  „Talent Sportowy Roku 2021”; 2 miejsce w Wojewódzkim Konkursie „Wielki Mikołajkowy Quiz Sportowy”</a:t>
            </a: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l-PL" sz="1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1700" b="1" dirty="0">
                <a:solidFill>
                  <a:schemeClr val="bg1"/>
                </a:solidFill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Szkoła Muzyczna I Stopnia w Gryfinie </a:t>
            </a:r>
            <a:r>
              <a:rPr lang="pl-PL" sz="1700" dirty="0">
                <a:solidFill>
                  <a:schemeClr val="bg1"/>
                </a:solidFill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– udział w warsztatach pianistycznych.</a:t>
            </a:r>
            <a:endParaRPr lang="pl-PL" sz="1700" dirty="0">
              <a:solidFill>
                <a:schemeClr val="bg1"/>
              </a:solidFill>
              <a:effectLst/>
              <a:latin typeface="Fira Sans" panose="020B0503050000020004" pitchFamily="34" charset="0"/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sz="1700" dirty="0">
              <a:effectLst/>
              <a:latin typeface="Fira Sans" panose="020B05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sz="17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pic>
        <p:nvPicPr>
          <p:cNvPr id="5122" name="Obraz 65">
            <a:extLst>
              <a:ext uri="{FF2B5EF4-FFF2-40B4-BE49-F238E27FC236}">
                <a16:creationId xmlns:a16="http://schemas.microsoft.com/office/drawing/2014/main" xmlns="" id="{1E7B51BA-0C80-B8BC-EBAD-577FC95B2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61526" y="2082706"/>
            <a:ext cx="4206875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Obraz 70">
            <a:extLst>
              <a:ext uri="{FF2B5EF4-FFF2-40B4-BE49-F238E27FC236}">
                <a16:creationId xmlns:a16="http://schemas.microsoft.com/office/drawing/2014/main" xmlns="" id="{E7FE83E2-531E-5216-6F2F-7DA1CD983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80576" y="6006529"/>
            <a:ext cx="4535194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Obraz 79">
            <a:extLst>
              <a:ext uri="{FF2B5EF4-FFF2-40B4-BE49-F238E27FC236}">
                <a16:creationId xmlns:a16="http://schemas.microsoft.com/office/drawing/2014/main" xmlns="" id="{E62D36E6-BF30-79CA-6605-613901D15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76226" y="3549652"/>
            <a:ext cx="4368884" cy="327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427220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DD418CF2-DBD6-8782-E3CD-3CFA3887A0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9604" b="3748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xmlns="" id="{097022F3-9647-7ECF-A0E9-0CF7825CA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0" y="3771900"/>
            <a:ext cx="9982200" cy="2057400"/>
          </a:xfrm>
        </p:spPr>
        <p:txBody>
          <a:bodyPr>
            <a:noAutofit/>
          </a:bodyPr>
          <a:lstStyle/>
          <a:p>
            <a:r>
              <a:rPr lang="pl-PL" sz="7200" b="1" dirty="0">
                <a:solidFill>
                  <a:schemeClr val="bg1"/>
                </a:solidFill>
                <a:latin typeface="Fira Sans" panose="020B0503050000020004" pitchFamily="34" charset="0"/>
              </a:rPr>
              <a:t>POLITYKA SPOŁECZNA</a:t>
            </a:r>
          </a:p>
        </p:txBody>
      </p:sp>
    </p:spTree>
    <p:extLst>
      <p:ext uri="{BB962C8B-B14F-4D97-AF65-F5344CB8AC3E}">
        <p14:creationId xmlns:p14="http://schemas.microsoft.com/office/powerpoint/2010/main" xmlns="" val="33901879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braz zawierający osoba, mężczyzna, zewnętrzne&#10;&#10;Opis wygenerowany automatycznie">
            <a:extLst>
              <a:ext uri="{FF2B5EF4-FFF2-40B4-BE49-F238E27FC236}">
                <a16:creationId xmlns:a16="http://schemas.microsoft.com/office/drawing/2014/main" xmlns="" id="{8D8C7DFC-D61F-8CDE-AB8C-0D9F489C0D9C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067" b="28136"/>
          <a:stretch/>
        </p:blipFill>
        <p:spPr bwMode="auto">
          <a:xfrm>
            <a:off x="20" y="10"/>
            <a:ext cx="1828798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030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980213"/>
            <a:ext cx="18288000" cy="110482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Tytuł 2">
            <a:extLst>
              <a:ext uri="{FF2B5EF4-FFF2-40B4-BE49-F238E27FC236}">
                <a16:creationId xmlns:a16="http://schemas.microsoft.com/office/drawing/2014/main" xmlns="" id="{70A0EF18-D73C-1CA1-CC6D-41B54B30A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06" y="8546849"/>
            <a:ext cx="16816388" cy="59681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pl-PL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Gmina Gryfino od wielu lat działa interdyscyplinarnie w zakresie polityki społecznej, począwszy od osób najmłodszych, dzieci uczęszczających do żłobka, po pomoc osobom starszym, schorowanym i niepełnosprawnym. </a:t>
            </a:r>
            <a:r>
              <a:rPr lang="pl-PL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Najważniejszym priorytetem Gminy Gryfino stało się w roku 2021 zabezpieczenie spraw mieszkańców pod względem socjalnym, społecznym i stałego świadczenia usług.</a:t>
            </a:r>
            <a:r>
              <a:rPr lang="pl-PL" sz="16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6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6000" dirty="0">
              <a:solidFill>
                <a:srgbClr val="01354D"/>
              </a:solidFill>
              <a:latin typeface="Fira Sans" panose="020B0503050000020004" pitchFamily="34" charset="0"/>
            </a:endParaRP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7862974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9202278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956117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3C6D945-2D3B-A753-593E-D984461BFA4B}"/>
              </a:ext>
            </a:extLst>
          </p:cNvPr>
          <p:cNvSpPr txBox="1">
            <a:spLocks/>
          </p:cNvSpPr>
          <p:nvPr/>
        </p:nvSpPr>
        <p:spPr>
          <a:xfrm>
            <a:off x="228600" y="140562"/>
            <a:ext cx="15143247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b="1" dirty="0">
                <a:solidFill>
                  <a:srgbClr val="01354D"/>
                </a:solidFill>
                <a:latin typeface="Fira Sans" panose="020B0503050000020004" pitchFamily="34" charset="0"/>
              </a:rPr>
              <a:t>Polityka społeczna Gminy Gryfino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D2156C22-39CA-4CD3-8596-85A8DC8437EA}"/>
              </a:ext>
            </a:extLst>
          </p:cNvPr>
          <p:cNvSpPr txBox="1"/>
          <p:nvPr/>
        </p:nvSpPr>
        <p:spPr>
          <a:xfrm>
            <a:off x="2057400" y="4686300"/>
            <a:ext cx="15333112" cy="392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sz="1800" b="1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xmlns="" id="{607D7973-5B13-F7CD-D0AB-D428BB27A1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57734917"/>
              </p:ext>
            </p:extLst>
          </p:nvPr>
        </p:nvGraphicFramePr>
        <p:xfrm>
          <a:off x="3179847" y="1541894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9117615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  <a:solidFill>
            <a:srgbClr val="DC8AA9"/>
          </a:solidFill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3C6D945-2D3B-A753-593E-D984461BFA4B}"/>
              </a:ext>
            </a:extLst>
          </p:cNvPr>
          <p:cNvSpPr txBox="1">
            <a:spLocks/>
          </p:cNvSpPr>
          <p:nvPr/>
        </p:nvSpPr>
        <p:spPr>
          <a:xfrm>
            <a:off x="228600" y="140562"/>
            <a:ext cx="15143247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b="1" dirty="0">
                <a:solidFill>
                  <a:srgbClr val="01354D"/>
                </a:solidFill>
                <a:latin typeface="Fira Sans" panose="020B0503050000020004" pitchFamily="34" charset="0"/>
              </a:rPr>
              <a:t>Polityka społeczna Gminy Gryfino- trzy jednostki organizacyjne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D2156C22-39CA-4CD3-8596-85A8DC8437EA}"/>
              </a:ext>
            </a:extLst>
          </p:cNvPr>
          <p:cNvSpPr txBox="1"/>
          <p:nvPr/>
        </p:nvSpPr>
        <p:spPr>
          <a:xfrm>
            <a:off x="2057400" y="4686300"/>
            <a:ext cx="15333112" cy="392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sz="1800" b="1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xmlns="" id="{9CFDABCD-03C8-613A-3522-8A9EE48F8215}"/>
              </a:ext>
            </a:extLst>
          </p:cNvPr>
          <p:cNvSpPr>
            <a:spLocks noEditPoints="1"/>
          </p:cNvSpPr>
          <p:nvPr/>
        </p:nvSpPr>
        <p:spPr bwMode="auto">
          <a:xfrm>
            <a:off x="1155712" y="2379293"/>
            <a:ext cx="4330688" cy="3894634"/>
          </a:xfrm>
          <a:prstGeom prst="bracketPair">
            <a:avLst/>
          </a:prstGeom>
          <a:solidFill>
            <a:srgbClr val="01354D"/>
          </a:solidFill>
          <a:ln w="28575" cap="rnd">
            <a:noFill/>
            <a:prstDash val="solid"/>
            <a:round/>
            <a:headEnd/>
            <a:tailEnd/>
          </a:ln>
        </p:spPr>
        <p:txBody>
          <a:bodyPr lIns="0" tIns="36000" rIns="0" bIns="36000" anchor="ctr"/>
          <a:lstStyle/>
          <a:p>
            <a:pPr marL="177800" defTabSz="121908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defRPr/>
            </a:pPr>
            <a:r>
              <a:rPr lang="pl-PL" sz="2400" spc="-1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Ośrodek Pomocy Społecznej w Gryfinie</a:t>
            </a:r>
            <a:endParaRPr lang="pl-PL" sz="16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466201F4-8F8D-95AC-79CD-A875129A7912}"/>
              </a:ext>
            </a:extLst>
          </p:cNvPr>
          <p:cNvSpPr>
            <a:spLocks noEditPoints="1"/>
          </p:cNvSpPr>
          <p:nvPr/>
        </p:nvSpPr>
        <p:spPr bwMode="auto">
          <a:xfrm>
            <a:off x="6388088" y="2444805"/>
            <a:ext cx="3975112" cy="3894634"/>
          </a:xfrm>
          <a:prstGeom prst="bracketPair">
            <a:avLst/>
          </a:prstGeom>
          <a:solidFill>
            <a:srgbClr val="B81452"/>
          </a:solidFill>
          <a:ln w="28575" cap="rnd">
            <a:noFill/>
            <a:prstDash val="solid"/>
            <a:round/>
            <a:headEnd/>
            <a:tailEnd/>
          </a:ln>
        </p:spPr>
        <p:txBody>
          <a:bodyPr lIns="0" tIns="36000" rIns="0" bIns="36000" anchor="ctr"/>
          <a:lstStyle/>
          <a:p>
            <a:pPr marL="177800" defTabSz="121908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defRPr/>
            </a:pPr>
            <a:r>
              <a:rPr lang="pl-PL" sz="2400" spc="-1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Dzienny Dom „Senior+” w Gryfinie - </a:t>
            </a:r>
            <a:r>
              <a:rPr lang="pl-PL" sz="2000" spc="-10" dirty="0">
                <a:solidFill>
                  <a:schemeClr val="bg1"/>
                </a:solidFill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ubiegłym roku, ze świadczonych przez placówkę usług, skorzystało łącznie 20 osób</a:t>
            </a:r>
            <a:endParaRPr lang="pl-PL" sz="16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xmlns="" id="{9E86BED0-C6FD-2D57-192A-59E4F9940DA5}"/>
              </a:ext>
            </a:extLst>
          </p:cNvPr>
          <p:cNvSpPr>
            <a:spLocks noEditPoints="1"/>
          </p:cNvSpPr>
          <p:nvPr/>
        </p:nvSpPr>
        <p:spPr bwMode="auto">
          <a:xfrm>
            <a:off x="11112578" y="2360244"/>
            <a:ext cx="4259270" cy="3951784"/>
          </a:xfrm>
          <a:prstGeom prst="bracketPair">
            <a:avLst/>
          </a:prstGeom>
          <a:solidFill>
            <a:srgbClr val="DC8AA9"/>
          </a:solidFill>
          <a:ln w="28575" cap="rnd">
            <a:noFill/>
            <a:prstDash val="solid"/>
            <a:round/>
            <a:headEnd/>
            <a:tailEnd/>
          </a:ln>
        </p:spPr>
        <p:txBody>
          <a:bodyPr lIns="0" tIns="36000" rIns="0" bIns="36000" anchor="ctr"/>
          <a:lstStyle/>
          <a:p>
            <a:pPr marL="177800" defTabSz="1219088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defRPr/>
            </a:pPr>
            <a:r>
              <a:rPr lang="pl-PL" sz="2400" spc="-1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Środowiskowy Dom Samopomocy w Gryfinie- </a:t>
            </a:r>
            <a: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dzienny ośrodek wsparcia </a:t>
            </a:r>
            <a:b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dla 25 osób dorosłych </a:t>
            </a:r>
            <a:b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 zaburzeniami psychicznymi, </a:t>
            </a:r>
            <a:b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 niepełnosprawnością intelektualną i osób wykazujących inne przewlekłe zaburzenia czynności psychicznych</a:t>
            </a:r>
            <a:endParaRPr lang="pl-PL" sz="16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5" name="Para nawiasów 14">
            <a:extLst>
              <a:ext uri="{FF2B5EF4-FFF2-40B4-BE49-F238E27FC236}">
                <a16:creationId xmlns:a16="http://schemas.microsoft.com/office/drawing/2014/main" xmlns="" id="{90AAFEC1-47ED-7B2A-DBFC-352984D9BE08}"/>
              </a:ext>
            </a:extLst>
          </p:cNvPr>
          <p:cNvSpPr/>
          <p:nvPr/>
        </p:nvSpPr>
        <p:spPr>
          <a:xfrm>
            <a:off x="3359156" y="7496090"/>
            <a:ext cx="14228847" cy="1706853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r>
              <a:rPr lang="pl-PL" sz="2400" spc="-1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Ww. jednostki, przy</a:t>
            </a:r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aktywnym współudziale komórek organizacyjnych Urzędu Miasta i Gminy </a:t>
            </a:r>
            <a:b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Gryfinie, niosą realną, trwałą i wszechstronną pomoc osobom w trudnym położeniu materialnym, osobom niesamodzielnym, chorym, niepełnosprawnym i bezdomnym.</a:t>
            </a:r>
            <a:endParaRPr lang="pl-PL" sz="72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52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7" name="Rectangle 2055">
            <a:extLst>
              <a:ext uri="{FF2B5EF4-FFF2-40B4-BE49-F238E27FC236}">
                <a16:creationId xmlns:a16="http://schemas.microsoft.com/office/drawing/2014/main" xmlns="" id="{8555C5B3-193A-4749-9AFD-682E53CDDE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8" name="Rectangle 2057">
            <a:extLst>
              <a:ext uri="{FF2B5EF4-FFF2-40B4-BE49-F238E27FC236}">
                <a16:creationId xmlns:a16="http://schemas.microsoft.com/office/drawing/2014/main" xmlns="" id="{2EAE06A6-F76A-41C9-827A-C561B0044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-4"/>
            <a:ext cx="18288000" cy="10286999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9" name="Rectangle 2059">
            <a:extLst>
              <a:ext uri="{FF2B5EF4-FFF2-40B4-BE49-F238E27FC236}">
                <a16:creationId xmlns:a16="http://schemas.microsoft.com/office/drawing/2014/main" xmlns="" id="{89F9D4E8-0639-444B-949B-9518585061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21291" y="0"/>
            <a:ext cx="11492901" cy="10287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5000"/>
                </a:schemeClr>
              </a:gs>
              <a:gs pos="100000">
                <a:srgbClr val="000000">
                  <a:alpha val="29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70" name="Rectangle 2061">
            <a:extLst>
              <a:ext uri="{FF2B5EF4-FFF2-40B4-BE49-F238E27FC236}">
                <a16:creationId xmlns:a16="http://schemas.microsoft.com/office/drawing/2014/main" xmlns="" id="{7E3DA7A2-ED70-4BBA-AB72-00AD461FA4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721293" y="-9"/>
            <a:ext cx="17566707" cy="9615501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000000">
                  <a:alpha val="41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9C81470-4BD8-FE00-BAA4-3E6DD7426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2636" y="4066679"/>
            <a:ext cx="8028564" cy="4647092"/>
          </a:xfrm>
        </p:spPr>
        <p:txBody>
          <a:bodyPr anchor="b">
            <a:normAutofit fontScale="90000"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Funkcję Burmistrza Miasta i Gminy Gryfino sprawuje </a:t>
            </a:r>
            <a:r>
              <a:rPr lang="pl-PL" sz="31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Mieczysław </a:t>
            </a:r>
            <a:r>
              <a:rPr lang="pl-PL" sz="3100" b="1" dirty="0" err="1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Sawaryn</a:t>
            </a:r>
            <a:r>
              <a:rPr lang="pl-PL" sz="31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który zgodnie </a:t>
            </a:r>
            <a:b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 przepisami ustawy z dnia 8 marca 1990 r. </a:t>
            </a:r>
            <a:b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700" i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samorządzie gminnym</a:t>
            </a:r>
            <a: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wykonuje uchwały Rady Miejskiej w Gryfinie oraz zadania określone przepisami prawa. </a:t>
            </a:r>
            <a:b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skład kierownictwa Urzędu Miasta i Gminy w Gryfinie wchodzą: </a:t>
            </a:r>
            <a:b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pierwszy Zastępca Burmistrza – </a:t>
            </a:r>
            <a:r>
              <a:rPr lang="pl-PL" sz="31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Paweł </a:t>
            </a:r>
            <a:r>
              <a:rPr lang="pl-PL" sz="3100" b="1" dirty="0" err="1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Nikitiński</a:t>
            </a:r>
            <a: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drugi Zastępca Burmistrza </a:t>
            </a:r>
            <a:r>
              <a:rPr lang="pl-PL" sz="31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pl-PL" sz="31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Tomasz Miler</a:t>
            </a:r>
            <a: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Skarbnik </a:t>
            </a:r>
            <a:r>
              <a:rPr lang="pl-PL" sz="31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pl-PL" sz="31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Beata </a:t>
            </a:r>
            <a:r>
              <a:rPr lang="pl-PL" sz="3100" b="1" dirty="0" err="1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Blejsz</a:t>
            </a:r>
            <a:r>
              <a:rPr lang="pl-PL" sz="31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Sekretarz – </a:t>
            </a:r>
            <a:r>
              <a:rPr lang="pl-PL" sz="31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Ewa Sznajder</a:t>
            </a:r>
            <a: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 od 11 października</a:t>
            </a:r>
            <a:r>
              <a:rPr lang="pl-PL" sz="27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 r. -</a:t>
            </a:r>
            <a:r>
              <a:rPr lang="pl-PL" sz="27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31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Anna </a:t>
            </a:r>
            <a:r>
              <a:rPr lang="pl-PL" sz="3100" b="1" dirty="0" err="1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Myśko</a:t>
            </a:r>
            <a:r>
              <a:rPr lang="pl-PL" sz="27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60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2071" name="Rectangle 2063">
            <a:extLst>
              <a:ext uri="{FF2B5EF4-FFF2-40B4-BE49-F238E27FC236}">
                <a16:creationId xmlns:a16="http://schemas.microsoft.com/office/drawing/2014/main" xmlns="" id="{FC485432-3647-4218-B5D3-15D3FA222B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7267196" y="-733809"/>
            <a:ext cx="3753612" cy="18287997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8000">
                <a:schemeClr val="accent1">
                  <a:lumMod val="50000"/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6" name="Oval 2065">
            <a:extLst>
              <a:ext uri="{FF2B5EF4-FFF2-40B4-BE49-F238E27FC236}">
                <a16:creationId xmlns:a16="http://schemas.microsoft.com/office/drawing/2014/main" xmlns="" id="{F4AFDDCA-6ABA-4D23-8A5C-1BF0F43081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585883" y="1593816"/>
            <a:ext cx="7134243" cy="71342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Obraz 456">
            <a:extLst>
              <a:ext uri="{FF2B5EF4-FFF2-40B4-BE49-F238E27FC236}">
                <a16:creationId xmlns:a16="http://schemas.microsoft.com/office/drawing/2014/main" xmlns="" id="{E3097BC7-3A33-7194-D6A8-6F7A2A12A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330" t="16910" r="36426" b="5286"/>
          <a:stretch>
            <a:fillRect/>
          </a:stretch>
        </p:blipFill>
        <p:spPr bwMode="auto">
          <a:xfrm>
            <a:off x="11125200" y="2380622"/>
            <a:ext cx="4038600" cy="565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722626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253">
            <a:extLst>
              <a:ext uri="{FF2B5EF4-FFF2-40B4-BE49-F238E27FC236}">
                <a16:creationId xmlns:a16="http://schemas.microsoft.com/office/drawing/2014/main" xmlns="" id="{131AA29F-B7DD-497A-81C1-84400F3D3794}"/>
              </a:ext>
            </a:extLst>
          </p:cNvPr>
          <p:cNvSpPr txBox="1"/>
          <p:nvPr/>
        </p:nvSpPr>
        <p:spPr>
          <a:xfrm>
            <a:off x="7997775" y="1740695"/>
            <a:ext cx="9371064" cy="9064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171450" indent="-17145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defRPr>
            </a:lvl1pPr>
          </a:lstStyle>
          <a:p>
            <a:pPr marL="0" lvl="1">
              <a:spcBef>
                <a:spcPts val="900"/>
              </a:spcBef>
              <a:spcAft>
                <a:spcPts val="900"/>
              </a:spcAft>
              <a:buClr>
                <a:srgbClr val="C00000"/>
              </a:buClr>
              <a:defRPr/>
            </a:pPr>
            <a:r>
              <a:rPr lang="pl-PL" altLang="ko-KR" sz="1650" dirty="0">
                <a:solidFill>
                  <a:srgbClr val="01354D"/>
                </a:solidFill>
                <a:latin typeface="Fira Sans" panose="020B0503050000020004" pitchFamily="34" charset="0"/>
                <a:cs typeface="Arial" pitchFamily="34" charset="0"/>
              </a:rPr>
              <a:t>ZIMOWA POMOC OSOBOM </a:t>
            </a:r>
            <a:r>
              <a:rPr lang="pl-PL" altLang="ko-KR" sz="1650" dirty="0" smtClean="0">
                <a:solidFill>
                  <a:srgbClr val="01354D"/>
                </a:solidFill>
                <a:latin typeface="Fira Sans" panose="020B0503050000020004" pitchFamily="34" charset="0"/>
                <a:cs typeface="Arial" pitchFamily="34" charset="0"/>
              </a:rPr>
              <a:t>BEZDOMNYM</a:t>
            </a:r>
            <a:endParaRPr lang="pl-PL" altLang="ko-KR" sz="1650" dirty="0">
              <a:solidFill>
                <a:srgbClr val="01354D"/>
              </a:solidFill>
              <a:latin typeface="Fira Sans" panose="020B0503050000020004" pitchFamily="34" charset="0"/>
              <a:cs typeface="Arial" pitchFamily="34" charset="0"/>
            </a:endParaRPr>
          </a:p>
          <a:p>
            <a:pPr marL="223520" algn="just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</a:pPr>
            <a:r>
              <a:rPr lang="pl-PL" sz="18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Celem projektu</a:t>
            </a:r>
            <a:r>
              <a:rPr lang="pl-PL" sz="1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była ochrona zdrowia i życia osób bezdomnych przebywających na terenie Gminy.</a:t>
            </a:r>
            <a:endParaRPr lang="pl-PL" sz="1800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>
              <a:spcBef>
                <a:spcPts val="900"/>
              </a:spcBef>
              <a:spcAft>
                <a:spcPts val="900"/>
              </a:spcAft>
              <a:buClr>
                <a:srgbClr val="C00000"/>
              </a:buClr>
              <a:defRPr/>
            </a:pPr>
            <a:r>
              <a:rPr lang="pl-PL" altLang="ko-KR" sz="1650" dirty="0">
                <a:solidFill>
                  <a:srgbClr val="01354D"/>
                </a:solidFill>
                <a:latin typeface="Fira Sans" panose="020B0503050000020004" pitchFamily="34" charset="0"/>
                <a:cs typeface="Arial" pitchFamily="34" charset="0"/>
              </a:rPr>
              <a:t>CHWILO TRWAJ</a:t>
            </a:r>
          </a:p>
          <a:p>
            <a:pPr marL="223520" algn="just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  <a:tabLst>
                <a:tab pos="457200" algn="l"/>
              </a:tabLst>
            </a:pPr>
            <a:r>
              <a:rPr lang="pl-PL" sz="18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Celem projektu </a:t>
            </a:r>
            <a:r>
              <a:rPr lang="pl-PL" sz="1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była poprawa funkcjonowania społecznego kobiet w ich środowisku </a:t>
            </a:r>
            <a:r>
              <a:rPr lang="pl-PL" sz="1800" spc="-2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społecznym poprzez aktywizację społeczną, przeciwdziałanie wykluczeniu społecznemu, zmniejszenie poczucia osamotnienia.</a:t>
            </a:r>
            <a:endParaRPr lang="pl-PL" sz="1800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>
              <a:spcBef>
                <a:spcPts val="900"/>
              </a:spcBef>
              <a:spcAft>
                <a:spcPts val="900"/>
              </a:spcAft>
              <a:buClr>
                <a:srgbClr val="C00000"/>
              </a:buClr>
              <a:defRPr/>
            </a:pPr>
            <a:r>
              <a:rPr lang="pl-PL" altLang="ko-KR" sz="1650" dirty="0">
                <a:solidFill>
                  <a:srgbClr val="01354D"/>
                </a:solidFill>
                <a:latin typeface="Fira Sans" panose="020B0503050000020004" pitchFamily="34" charset="0"/>
                <a:cs typeface="Arial" pitchFamily="34" charset="0"/>
              </a:rPr>
              <a:t>WIELKANOCNA PACZKA</a:t>
            </a:r>
          </a:p>
          <a:p>
            <a:pPr marL="223520" algn="just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  <a:tabLst>
                <a:tab pos="457200" algn="l"/>
              </a:tabLst>
            </a:pPr>
            <a:r>
              <a:rPr lang="pl-PL" sz="18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Celem projektu  </a:t>
            </a:r>
            <a:r>
              <a:rPr lang="pl-PL" sz="1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było przeciwdziałanie wykluczeniu społecznemu.</a:t>
            </a:r>
          </a:p>
          <a:p>
            <a:pPr marL="52070" indent="0" algn="just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  <a:buNone/>
              <a:tabLst>
                <a:tab pos="457200" algn="l"/>
              </a:tabLst>
            </a:pPr>
            <a:r>
              <a:rPr lang="pl-PL" altLang="ko-KR" sz="1600" dirty="0">
                <a:solidFill>
                  <a:srgbClr val="01354D"/>
                </a:solidFill>
                <a:latin typeface="Fira Sans" panose="020B0503050000020004" pitchFamily="34" charset="0"/>
              </a:rPr>
              <a:t>WALKA O SZANSĘ DLA ANI</a:t>
            </a:r>
          </a:p>
          <a:p>
            <a:pPr marL="337820" indent="-285750" algn="just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  <a:tabLst>
                <a:tab pos="457200" algn="l"/>
              </a:tabLst>
            </a:pPr>
            <a:r>
              <a:rPr lang="pl-PL" sz="18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Celem projektu </a:t>
            </a:r>
            <a:r>
              <a:rPr lang="pl-PL" sz="1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była zbiórka funduszy na specjalistyczne leczenie Ani, uwrażliwienie społeczności lokalnej na potrzeby osób potrzebujących, zmiana postrzegania Ośrodka Pomocy Społecznej w Gryfinie.</a:t>
            </a:r>
            <a:endParaRPr lang="pl-PL" sz="1800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070" indent="0" algn="just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  <a:buNone/>
              <a:tabLst>
                <a:tab pos="457200" algn="l"/>
              </a:tabLst>
            </a:pPr>
            <a:r>
              <a:rPr lang="pl-PL" altLang="ko-KR" sz="1600" dirty="0">
                <a:solidFill>
                  <a:srgbClr val="01354D"/>
                </a:solidFill>
                <a:latin typeface="Fira Sans" panose="020B0503050000020004" pitchFamily="34" charset="0"/>
              </a:rPr>
              <a:t>GÓRY ŚWIĘTOKRZYSKIE- KU WSPOMNIENIOM</a:t>
            </a:r>
          </a:p>
          <a:p>
            <a:pPr marL="337820" indent="-285750" algn="just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  <a:tabLst>
                <a:tab pos="457200" algn="l"/>
              </a:tabLst>
            </a:pPr>
            <a:r>
              <a:rPr lang="pl-PL" sz="18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Celem projektu </a:t>
            </a:r>
            <a:r>
              <a:rPr lang="pl-PL" sz="1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było promowanie aktywnej starości, pobudzenie aktywności społecznej osób starszych, organizacja czasu wolnego i rozwijanie zainteresowań osób starszych.</a:t>
            </a:r>
          </a:p>
          <a:p>
            <a:pPr marL="52070" indent="0" algn="just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  <a:buNone/>
              <a:tabLst>
                <a:tab pos="457200" algn="l"/>
              </a:tabLst>
            </a:pPr>
            <a:r>
              <a:rPr lang="pl-PL" sz="1800" dirty="0">
                <a:solidFill>
                  <a:srgbClr val="01354D"/>
                </a:solidFill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POMOC DLA MICHAŁKA</a:t>
            </a:r>
          </a:p>
          <a:p>
            <a:pPr marL="337820" indent="-285750" algn="just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  <a:tabLst>
                <a:tab pos="457200" algn="l"/>
              </a:tabLst>
            </a:pPr>
            <a:r>
              <a:rPr lang="pl-PL" sz="18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Celem projektu</a:t>
            </a:r>
            <a:r>
              <a:rPr lang="pl-PL" sz="1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była zbiórka funduszy na specjalistyczne leczenie Michałka, uwrażliwienie społeczności lokalnej na potrzeby osób potrzebujących.</a:t>
            </a:r>
            <a:endParaRPr lang="pl-PL" sz="1800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070" indent="0" algn="just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  <a:buNone/>
              <a:tabLst>
                <a:tab pos="457200" algn="l"/>
              </a:tabLst>
            </a:pPr>
            <a:endParaRPr lang="pl-PL" altLang="ko-KR" sz="1600" dirty="0">
              <a:solidFill>
                <a:srgbClr val="01354D"/>
              </a:solidFill>
              <a:latin typeface="Fira Sans" panose="020B0503050000020004" pitchFamily="34" charset="0"/>
              <a:cs typeface="Arial" pitchFamily="34" charset="0"/>
            </a:endParaRPr>
          </a:p>
          <a:p>
            <a:pPr marL="52070" indent="0" algn="just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  <a:buNone/>
              <a:tabLst>
                <a:tab pos="457200" algn="l"/>
              </a:tabLst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xmlns="" id="{74A1E944-FB3A-4333-943B-1B491C1F9448}"/>
              </a:ext>
            </a:extLst>
          </p:cNvPr>
          <p:cNvSpPr/>
          <p:nvPr/>
        </p:nvSpPr>
        <p:spPr>
          <a:xfrm>
            <a:off x="899581" y="2087378"/>
            <a:ext cx="6744233" cy="807786"/>
          </a:xfrm>
          <a:prstGeom prst="roundRect">
            <a:avLst/>
          </a:prstGeom>
          <a:solidFill>
            <a:srgbClr val="01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1020" lvl="2" indent="-266700" algn="ctr">
              <a:spcAft>
                <a:spcPts val="900"/>
              </a:spcAft>
            </a:pPr>
            <a:r>
              <a:rPr lang="pl-PL" sz="2800" dirty="0">
                <a:latin typeface="Fira Sans" panose="020B0503050000020004" pitchFamily="34" charset="0"/>
              </a:rPr>
              <a:t>Działania</a:t>
            </a: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xmlns="" id="{C2B0F82C-DD25-4FCF-A656-F68E25060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40" y="248842"/>
            <a:ext cx="16421099" cy="1329926"/>
          </a:xfrm>
        </p:spPr>
        <p:txBody>
          <a:bodyPr>
            <a:normAutofit/>
          </a:bodyPr>
          <a:lstStyle/>
          <a:p>
            <a:pPr algn="l"/>
            <a:r>
              <a:rPr lang="pl-PL" b="1" dirty="0">
                <a:solidFill>
                  <a:srgbClr val="01354D"/>
                </a:solidFill>
                <a:latin typeface="Fira Sans" panose="020B0503050000020004" pitchFamily="34" charset="0"/>
              </a:rPr>
              <a:t>Ośrodek Pomocy Społecznej w Gryfinie</a:t>
            </a:r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xmlns="" id="{1E323012-3A4E-65D3-6B70-0F4C33B11F3A}"/>
              </a:ext>
            </a:extLst>
          </p:cNvPr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xmlns="" id="{51A3C8B0-F649-B84E-AB97-E15A7C5E301F}"/>
                </a:ext>
              </a:extLst>
            </p:cNvPr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23" name="TextBox 4">
              <a:extLst>
                <a:ext uri="{FF2B5EF4-FFF2-40B4-BE49-F238E27FC236}">
                  <a16:creationId xmlns:a16="http://schemas.microsoft.com/office/drawing/2014/main" xmlns="" id="{64D61E76-EBED-1768-98CC-9C942E7F24AD}"/>
                </a:ext>
              </a:extLst>
            </p:cNvPr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4" name="Picture 5">
            <a:extLst>
              <a:ext uri="{FF2B5EF4-FFF2-40B4-BE49-F238E27FC236}">
                <a16:creationId xmlns:a16="http://schemas.microsoft.com/office/drawing/2014/main" xmlns="" id="{E371D31B-8ACF-F955-46E8-30157E7D2A6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25" name="Group 6">
            <a:extLst>
              <a:ext uri="{FF2B5EF4-FFF2-40B4-BE49-F238E27FC236}">
                <a16:creationId xmlns:a16="http://schemas.microsoft.com/office/drawing/2014/main" xmlns="" id="{8BE044B1-3F7D-F3B4-7B3F-738F0EFEFB46}"/>
              </a:ext>
            </a:extLst>
          </p:cNvPr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xmlns="" id="{1AC70D46-1833-2351-B126-B9F3DF311C87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pic>
        <p:nvPicPr>
          <p:cNvPr id="6146" name="Obraz 109">
            <a:extLst>
              <a:ext uri="{FF2B5EF4-FFF2-40B4-BE49-F238E27FC236}">
                <a16:creationId xmlns:a16="http://schemas.microsoft.com/office/drawing/2014/main" xmlns="" id="{B1D5800C-90C4-E77B-49EA-B2CF6C73B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81" y="3395431"/>
            <a:ext cx="2112575" cy="157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81BB577C-7F13-AFCA-1E31-FD8CD93DB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8684" y="5317565"/>
            <a:ext cx="5087804" cy="267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Obraz 114">
            <a:extLst>
              <a:ext uri="{FF2B5EF4-FFF2-40B4-BE49-F238E27FC236}">
                <a16:creationId xmlns:a16="http://schemas.microsoft.com/office/drawing/2014/main" xmlns="" id="{8E2F285D-457E-84F6-C01D-E42A3B37C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6118" y="3413868"/>
            <a:ext cx="2038227" cy="152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Obraz 117">
            <a:extLst>
              <a:ext uri="{FF2B5EF4-FFF2-40B4-BE49-F238E27FC236}">
                <a16:creationId xmlns:a16="http://schemas.microsoft.com/office/drawing/2014/main" xmlns="" id="{12276E8E-DD4B-581B-BAC0-91132B6E8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8306" y="3429000"/>
            <a:ext cx="1980461" cy="14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63299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253">
            <a:extLst>
              <a:ext uri="{FF2B5EF4-FFF2-40B4-BE49-F238E27FC236}">
                <a16:creationId xmlns:a16="http://schemas.microsoft.com/office/drawing/2014/main" xmlns="" id="{131AA29F-B7DD-497A-81C1-84400F3D3794}"/>
              </a:ext>
            </a:extLst>
          </p:cNvPr>
          <p:cNvSpPr txBox="1"/>
          <p:nvPr/>
        </p:nvSpPr>
        <p:spPr>
          <a:xfrm>
            <a:off x="7997775" y="1943100"/>
            <a:ext cx="9371064" cy="8810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171450" indent="-17145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defRPr>
            </a:lvl1pPr>
          </a:lstStyle>
          <a:p>
            <a:pPr algn="just" fontAlgn="base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pl-PL" sz="1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Misją Środowiskowego Domu Samopomocy w Gryfinie jest świadczenie dziennych usług w zakresie wsparcia terapeutycznego, edukacyjnego, opieki i podstawowych usług bytowych dla osób z zaburzeniami psychicznymi i niepełnosprawnych intelektualnie, podtrzymywanie i rozwijanie umiejętności niezbędnych </a:t>
            </a:r>
            <a:br>
              <a:rPr lang="pl-PL" sz="1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samodzielnego życia oraz przeciwdziałanie marginalizacji i wykluczeniu społecznemu tej grupy społecznej. </a:t>
            </a:r>
            <a:endParaRPr lang="pl-PL" sz="1800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>
              <a:spcBef>
                <a:spcPts val="900"/>
              </a:spcBef>
              <a:spcAft>
                <a:spcPts val="900"/>
              </a:spcAft>
              <a:buClr>
                <a:srgbClr val="C00000"/>
              </a:buClr>
              <a:defRPr/>
            </a:pPr>
            <a:r>
              <a:rPr lang="pl-PL" altLang="ko-KR" sz="1650" dirty="0">
                <a:solidFill>
                  <a:srgbClr val="01354D"/>
                </a:solidFill>
                <a:latin typeface="Fira Sans" panose="020B0503050000020004" pitchFamily="34" charset="0"/>
                <a:cs typeface="Arial" pitchFamily="34" charset="0"/>
              </a:rPr>
              <a:t>POSTĘPOWANIE WSPIERAJĄCO- AKTYWIZUJĄCE REALIZOWANE W 2021 R. OBEJMOWAŁO:</a:t>
            </a:r>
          </a:p>
          <a:p>
            <a:pPr marL="342900" lvl="0" indent="-342900"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500" kern="15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trening funkcjonowania w życiu codziennym i trening budżetowy, </a:t>
            </a:r>
            <a:endParaRPr lang="pl-PL" sz="1500" kern="150" dirty="0">
              <a:solidFill>
                <a:srgbClr val="01354D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-PL" sz="1500" kern="15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trening umiejętności społecznych i interpersonalnych oraz rozwiązywania problemów, </a:t>
            </a:r>
            <a:endParaRPr lang="pl-PL" sz="1500" kern="150" dirty="0">
              <a:solidFill>
                <a:srgbClr val="01354D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-PL" sz="1500" kern="15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trening umiejętności komunikacyjnych,</a:t>
            </a:r>
            <a:endParaRPr lang="pl-PL" sz="1500" kern="150" dirty="0">
              <a:solidFill>
                <a:srgbClr val="01354D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-PL" sz="1500" kern="15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trening umiejętności spędzania czasu wolnego, </a:t>
            </a:r>
            <a:endParaRPr lang="pl-PL" sz="1500" kern="150" dirty="0">
              <a:solidFill>
                <a:srgbClr val="01354D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-PL" sz="1500" kern="15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terapię zajęciową, w tym zajęcia plastyczne, rękodzielnicze, stolarskie i modelarskie, </a:t>
            </a:r>
            <a:r>
              <a:rPr lang="pl-PL" sz="1500" kern="150" dirty="0" err="1">
                <a:solidFill>
                  <a:srgbClr val="01354D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arteterapię</a:t>
            </a:r>
            <a:r>
              <a:rPr lang="pl-PL" sz="1500" kern="15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 </a:t>
            </a:r>
            <a:br>
              <a:rPr lang="pl-PL" sz="1500" kern="15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</a:br>
            <a:r>
              <a:rPr lang="pl-PL" sz="1500" kern="15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z elementami muzykoterapii, terapię kulinarną, </a:t>
            </a:r>
            <a:endParaRPr lang="pl-PL" sz="1500" kern="150" dirty="0">
              <a:solidFill>
                <a:srgbClr val="01354D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-PL" sz="1500" kern="15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filmoterapię, </a:t>
            </a:r>
            <a:endParaRPr lang="pl-PL" sz="1500" kern="150" dirty="0">
              <a:solidFill>
                <a:srgbClr val="01354D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-PL" sz="1500" kern="15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zajęcia rewalidacyjne, </a:t>
            </a:r>
            <a:endParaRPr lang="pl-PL" sz="1500" kern="150" dirty="0">
              <a:solidFill>
                <a:srgbClr val="01354D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-PL" sz="1500" kern="15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zajęcia komputerowe, </a:t>
            </a:r>
            <a:endParaRPr lang="pl-PL" sz="1500" kern="150" dirty="0">
              <a:solidFill>
                <a:srgbClr val="01354D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-PL" sz="1500" kern="15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promocję zdrowia, </a:t>
            </a:r>
            <a:endParaRPr lang="pl-PL" sz="1500" kern="150" dirty="0">
              <a:solidFill>
                <a:srgbClr val="01354D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-PL" sz="1500" kern="15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poradnictwo psychologiczne i pedagogiczne, </a:t>
            </a:r>
            <a:endParaRPr lang="pl-PL" sz="1500" kern="150" dirty="0">
              <a:solidFill>
                <a:srgbClr val="01354D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-PL" sz="1500" kern="15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terapię ruchową, </a:t>
            </a:r>
            <a:endParaRPr lang="pl-PL" sz="1500" kern="150" dirty="0">
              <a:solidFill>
                <a:srgbClr val="01354D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-PL" sz="1500" kern="15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pomoc w załatwianiu spraw urzędowych, </a:t>
            </a:r>
            <a:endParaRPr lang="pl-PL" sz="1500" kern="150" dirty="0">
              <a:solidFill>
                <a:srgbClr val="01354D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-PL" sz="1500" kern="15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pomoc w dostępie do niezbędnych świadczeń zdrowotnych oraz profilaktykę w zakresie zdrowia psychicznego i somatycznego, </a:t>
            </a:r>
            <a:endParaRPr lang="pl-PL" sz="1500" kern="150" dirty="0">
              <a:solidFill>
                <a:srgbClr val="01354D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-PL" sz="1500" kern="15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poradnictwo dla rodzin i opiekunów uczestników,</a:t>
            </a:r>
            <a:endParaRPr lang="pl-PL" sz="1500" kern="150" dirty="0">
              <a:solidFill>
                <a:srgbClr val="01354D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pl-PL" sz="1500" kern="15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SimSun" panose="02010600030101010101" pitchFamily="2" charset="-122"/>
              </a:rPr>
              <a:t>pomoc opiekuna w podstawowych czynnościach życiowych.</a:t>
            </a:r>
            <a:endParaRPr lang="pl-PL" sz="1500" kern="150" dirty="0">
              <a:solidFill>
                <a:srgbClr val="01354D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52070" indent="0" algn="just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  <a:buNone/>
              <a:tabLst>
                <a:tab pos="457200" algn="l"/>
              </a:tabLst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xmlns="" id="{74A1E944-FB3A-4333-943B-1B491C1F9448}"/>
              </a:ext>
            </a:extLst>
          </p:cNvPr>
          <p:cNvSpPr/>
          <p:nvPr/>
        </p:nvSpPr>
        <p:spPr>
          <a:xfrm>
            <a:off x="899581" y="2087378"/>
            <a:ext cx="6744233" cy="807786"/>
          </a:xfrm>
          <a:prstGeom prst="roundRect">
            <a:avLst/>
          </a:prstGeom>
          <a:solidFill>
            <a:srgbClr val="01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1020" lvl="2" indent="-266700" algn="ctr">
              <a:spcAft>
                <a:spcPts val="900"/>
              </a:spcAft>
            </a:pPr>
            <a:r>
              <a:rPr lang="pl-PL" sz="2800" dirty="0">
                <a:latin typeface="Fira Sans" panose="020B0503050000020004" pitchFamily="34" charset="0"/>
              </a:rPr>
              <a:t>Działania</a:t>
            </a: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xmlns="" id="{C2B0F82C-DD25-4FCF-A656-F68E25060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40" y="248842"/>
            <a:ext cx="16421099" cy="1329926"/>
          </a:xfrm>
        </p:spPr>
        <p:txBody>
          <a:bodyPr>
            <a:normAutofit fontScale="90000"/>
          </a:bodyPr>
          <a:lstStyle/>
          <a:p>
            <a:pPr marL="914400" indent="-228600" algn="l">
              <a:lnSpc>
                <a:spcPct val="150000"/>
              </a:lnSpc>
              <a:spcBef>
                <a:spcPts val="200"/>
              </a:spcBef>
              <a:spcAft>
                <a:spcPts val="1200"/>
              </a:spcAft>
              <a:tabLst>
                <a:tab pos="449580" algn="l"/>
              </a:tabLst>
            </a:pPr>
            <a:r>
              <a:rPr lang="x-none" b="1" kern="150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NSimSun" panose="02010609030101010101" pitchFamily="49" charset="-122"/>
                <a:cs typeface="Lucida Sans" panose="020B0602030504020204" pitchFamily="34" charset="0"/>
              </a:rPr>
              <a:t>Działalność </a:t>
            </a:r>
            <a:r>
              <a:rPr lang="x-none" b="1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Środowiskowego Domu Samopomocy </a:t>
            </a:r>
            <a:r>
              <a:rPr lang="pl-PL" b="1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/>
            </a:r>
            <a:br>
              <a:rPr lang="pl-PL" b="1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</a:br>
            <a:r>
              <a:rPr lang="x-none" b="1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w Gryfinie </a:t>
            </a:r>
            <a:endParaRPr lang="pl-PL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font297"/>
              <a:cs typeface="Times New Roman" panose="02020603050405020304" pitchFamily="18" charset="0"/>
            </a:endParaRPr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xmlns="" id="{1E323012-3A4E-65D3-6B70-0F4C33B11F3A}"/>
              </a:ext>
            </a:extLst>
          </p:cNvPr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xmlns="" id="{51A3C8B0-F649-B84E-AB97-E15A7C5E301F}"/>
                </a:ext>
              </a:extLst>
            </p:cNvPr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23" name="TextBox 4">
              <a:extLst>
                <a:ext uri="{FF2B5EF4-FFF2-40B4-BE49-F238E27FC236}">
                  <a16:creationId xmlns:a16="http://schemas.microsoft.com/office/drawing/2014/main" xmlns="" id="{64D61E76-EBED-1768-98CC-9C942E7F24AD}"/>
                </a:ext>
              </a:extLst>
            </p:cNvPr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4" name="Picture 5">
            <a:extLst>
              <a:ext uri="{FF2B5EF4-FFF2-40B4-BE49-F238E27FC236}">
                <a16:creationId xmlns:a16="http://schemas.microsoft.com/office/drawing/2014/main" xmlns="" id="{E371D31B-8ACF-F955-46E8-30157E7D2A6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25" name="Group 6">
            <a:extLst>
              <a:ext uri="{FF2B5EF4-FFF2-40B4-BE49-F238E27FC236}">
                <a16:creationId xmlns:a16="http://schemas.microsoft.com/office/drawing/2014/main" xmlns="" id="{8BE044B1-3F7D-F3B4-7B3F-738F0EFEFB46}"/>
              </a:ext>
            </a:extLst>
          </p:cNvPr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xmlns="" id="{1AC70D46-1833-2351-B126-B9F3DF311C87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pic>
        <p:nvPicPr>
          <p:cNvPr id="7170" name="Obraz 88">
            <a:extLst>
              <a:ext uri="{FF2B5EF4-FFF2-40B4-BE49-F238E27FC236}">
                <a16:creationId xmlns:a16="http://schemas.microsoft.com/office/drawing/2014/main" xmlns="" id="{EBC0DF97-0934-79C6-3B5D-65922C0B7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906" y="3451750"/>
            <a:ext cx="2282825" cy="151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Obraz 89">
            <a:extLst>
              <a:ext uri="{FF2B5EF4-FFF2-40B4-BE49-F238E27FC236}">
                <a16:creationId xmlns:a16="http://schemas.microsoft.com/office/drawing/2014/main" xmlns="" id="{F75331A8-0F58-3BED-6C24-7402A263E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0993" y="3451749"/>
            <a:ext cx="2276842" cy="151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Obraz 90">
            <a:extLst>
              <a:ext uri="{FF2B5EF4-FFF2-40B4-BE49-F238E27FC236}">
                <a16:creationId xmlns:a16="http://schemas.microsoft.com/office/drawing/2014/main" xmlns="" id="{99C14554-48E9-2EA6-DBB0-3261CE56D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2097" y="3427761"/>
            <a:ext cx="2348815" cy="156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Obraz 119">
            <a:extLst>
              <a:ext uri="{FF2B5EF4-FFF2-40B4-BE49-F238E27FC236}">
                <a16:creationId xmlns:a16="http://schemas.microsoft.com/office/drawing/2014/main" xmlns="" id="{C051C86B-0E9E-9609-2346-420A72640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221" y="5229102"/>
            <a:ext cx="3103642" cy="206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Obraz 121">
            <a:extLst>
              <a:ext uri="{FF2B5EF4-FFF2-40B4-BE49-F238E27FC236}">
                <a16:creationId xmlns:a16="http://schemas.microsoft.com/office/drawing/2014/main" xmlns="" id="{51C15204-CEC2-5985-2BE6-4C9A07B24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6215" y="5188620"/>
            <a:ext cx="3103641" cy="206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897520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253">
            <a:extLst>
              <a:ext uri="{FF2B5EF4-FFF2-40B4-BE49-F238E27FC236}">
                <a16:creationId xmlns:a16="http://schemas.microsoft.com/office/drawing/2014/main" xmlns="" id="{131AA29F-B7DD-497A-81C1-84400F3D3794}"/>
              </a:ext>
            </a:extLst>
          </p:cNvPr>
          <p:cNvSpPr txBox="1"/>
          <p:nvPr/>
        </p:nvSpPr>
        <p:spPr>
          <a:xfrm>
            <a:off x="7888236" y="1950002"/>
            <a:ext cx="9371064" cy="7068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171450" indent="-17145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defRPr>
            </a:lvl1pPr>
          </a:lstStyle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18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Działania prowadzone w placówce dedykowane osobom w wieku senioralnym to m.in.:</a:t>
            </a:r>
            <a:endParaRPr lang="pl-PL" sz="1800" b="1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pl-PL" sz="16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usługi rehabilitacyjne (ćwiczenia indywidualne i grupowe z wykorzystaniem sprzętu do fizjoterapii),</a:t>
            </a:r>
            <a:endParaRPr lang="pl-PL" sz="1600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pl-PL" sz="16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zajęcia z psychologiem (m.in. ćwiczenia stymulujące pamięć świeżą i trwałą, rozumowanie arytmetyczne, relaksacja),</a:t>
            </a:r>
            <a:endParaRPr lang="pl-PL" sz="1600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pl-PL" sz="16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zajęcia z pedagogiem (m.in. spotkania indywidualne i grupowe, warsztaty edukacyjno-tematyczne, treningi umysłu),</a:t>
            </a:r>
            <a:endParaRPr lang="pl-PL" sz="1600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pl-PL" sz="16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zajęcia z opiekunami (m.in. ćwiczenia manualne, plastyczne, opieka, gry i zabawy),</a:t>
            </a:r>
            <a:endParaRPr lang="pl-PL" sz="1600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pl-PL" sz="16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zajęcia edukacyjne (m.in. wycieczki, wykłady tematyczne),</a:t>
            </a:r>
            <a:endParaRPr lang="pl-PL" sz="1600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pl-PL" sz="16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opieka pielęgniarki,</a:t>
            </a:r>
            <a:endParaRPr lang="pl-PL" sz="1600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pl-PL" sz="16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biblioterapia (terapeutyczne wykorzystanie wartości i przekazu literatury),</a:t>
            </a:r>
            <a:endParaRPr lang="pl-PL" sz="1600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pl-PL" sz="1600" dirty="0" err="1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hortikuloterapia</a:t>
            </a:r>
            <a:r>
              <a:rPr lang="pl-PL" sz="16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(forma terapii poprzez wykonywanie czynności dnia codziennego),</a:t>
            </a:r>
            <a:endParaRPr lang="pl-PL" sz="1600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pl-PL" sz="16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muzykoterapia (terapeutyczne wykorzystanie muzyki w pracy z seniorami),</a:t>
            </a:r>
            <a:endParaRPr lang="pl-PL" sz="1600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pl-PL" sz="1600" dirty="0" err="1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kulinoterapia</a:t>
            </a:r>
            <a:r>
              <a:rPr lang="pl-PL" sz="16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(forma terapii poprzez wspólne przygotowywanie potraw),</a:t>
            </a:r>
            <a:endParaRPr lang="pl-PL" sz="1600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pl-PL" sz="1600" dirty="0" err="1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sylwoterapia</a:t>
            </a:r>
            <a:r>
              <a:rPr lang="pl-PL" sz="16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(terapeutyczne wykorzystywanie walorów przyrody),</a:t>
            </a:r>
            <a:endParaRPr lang="pl-PL" sz="1600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pl-PL" sz="16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uczestnictwo w ofercie kulturalnej oferowanej przez środowisko lokalne.</a:t>
            </a:r>
            <a:endParaRPr lang="pl-PL" altLang="ko-KR" sz="1600" dirty="0">
              <a:solidFill>
                <a:srgbClr val="01354D"/>
              </a:solidFill>
              <a:latin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xmlns="" id="{74A1E944-FB3A-4333-943B-1B491C1F9448}"/>
              </a:ext>
            </a:extLst>
          </p:cNvPr>
          <p:cNvSpPr/>
          <p:nvPr/>
        </p:nvSpPr>
        <p:spPr>
          <a:xfrm>
            <a:off x="899581" y="2087378"/>
            <a:ext cx="6744233" cy="807786"/>
          </a:xfrm>
          <a:prstGeom prst="roundRect">
            <a:avLst/>
          </a:prstGeom>
          <a:solidFill>
            <a:srgbClr val="01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1020" lvl="2" indent="-266700" algn="ctr">
              <a:spcAft>
                <a:spcPts val="900"/>
              </a:spcAft>
            </a:pPr>
            <a:r>
              <a:rPr lang="pl-PL" sz="2800" dirty="0">
                <a:latin typeface="Fira Sans" panose="020B0503050000020004" pitchFamily="34" charset="0"/>
              </a:rPr>
              <a:t>Działania</a:t>
            </a: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xmlns="" id="{C2B0F82C-DD25-4FCF-A656-F68E25060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40" y="248842"/>
            <a:ext cx="16421099" cy="1329926"/>
          </a:xfrm>
        </p:spPr>
        <p:txBody>
          <a:bodyPr>
            <a:normAutofit/>
          </a:bodyPr>
          <a:lstStyle/>
          <a:p>
            <a:pPr algn="l"/>
            <a:r>
              <a:rPr lang="pl-PL" b="1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Dzienny Dom „Senior+” w Gryfinie</a:t>
            </a:r>
            <a:endParaRPr lang="pl-PL" sz="8800" b="1" dirty="0">
              <a:solidFill>
                <a:srgbClr val="01354D"/>
              </a:solidFill>
              <a:latin typeface="Fira Sans" panose="020B0503050000020004" pitchFamily="34" charset="0"/>
            </a:endParaRPr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xmlns="" id="{1E323012-3A4E-65D3-6B70-0F4C33B11F3A}"/>
              </a:ext>
            </a:extLst>
          </p:cNvPr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xmlns="" id="{51A3C8B0-F649-B84E-AB97-E15A7C5E301F}"/>
                </a:ext>
              </a:extLst>
            </p:cNvPr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23" name="TextBox 4">
              <a:extLst>
                <a:ext uri="{FF2B5EF4-FFF2-40B4-BE49-F238E27FC236}">
                  <a16:creationId xmlns:a16="http://schemas.microsoft.com/office/drawing/2014/main" xmlns="" id="{64D61E76-EBED-1768-98CC-9C942E7F24AD}"/>
                </a:ext>
              </a:extLst>
            </p:cNvPr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4" name="Picture 5">
            <a:extLst>
              <a:ext uri="{FF2B5EF4-FFF2-40B4-BE49-F238E27FC236}">
                <a16:creationId xmlns:a16="http://schemas.microsoft.com/office/drawing/2014/main" xmlns="" id="{E371D31B-8ACF-F955-46E8-30157E7D2A6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25" name="Group 6">
            <a:extLst>
              <a:ext uri="{FF2B5EF4-FFF2-40B4-BE49-F238E27FC236}">
                <a16:creationId xmlns:a16="http://schemas.microsoft.com/office/drawing/2014/main" xmlns="" id="{8BE044B1-3F7D-F3B4-7B3F-738F0EFEFB46}"/>
              </a:ext>
            </a:extLst>
          </p:cNvPr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xmlns="" id="{1AC70D46-1833-2351-B126-B9F3DF311C87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xmlns="" id="{22968B30-1478-3DE5-6137-82CCF8A447F3}"/>
              </a:ext>
            </a:extLst>
          </p:cNvPr>
          <p:cNvSpPr/>
          <p:nvPr/>
        </p:nvSpPr>
        <p:spPr>
          <a:xfrm>
            <a:off x="3505200" y="9211322"/>
            <a:ext cx="14478000" cy="807786"/>
          </a:xfrm>
          <a:prstGeom prst="roundRect">
            <a:avLst/>
          </a:prstGeom>
          <a:solidFill>
            <a:srgbClr val="01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sz="18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Dzienny Dom „Senior+” jest ośrodkiem wsparcia dziennego, funkcjonującym przez cały rok we wszystkie dni robocze, z wyłączeniem dni ustawowo wolnych od pracy. 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Obraz 126" descr="Obraz zawierający wewnątrz, osoba&#10;&#10;Opis wygenerowany automatycznie">
            <a:extLst>
              <a:ext uri="{FF2B5EF4-FFF2-40B4-BE49-F238E27FC236}">
                <a16:creationId xmlns:a16="http://schemas.microsoft.com/office/drawing/2014/main" xmlns="" id="{C7A0DDC1-83C3-FF27-84DF-F1B97F2C8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573" y="3431224"/>
            <a:ext cx="2369489" cy="160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Obraz 127" descr="Obraz zawierający wewnątrz, ściana, podłoże, osoba&#10;&#10;Opis wygenerowany automatycznie">
            <a:extLst>
              <a:ext uri="{FF2B5EF4-FFF2-40B4-BE49-F238E27FC236}">
                <a16:creationId xmlns:a16="http://schemas.microsoft.com/office/drawing/2014/main" xmlns="" id="{CE31C1C0-8E99-0DD9-8CB4-BD040C169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1531" y="3464964"/>
            <a:ext cx="2314006" cy="1605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Obraz 128" descr="Obraz zawierający tekst, wewnątrz, rodzina, posiłek&#10;&#10;Opis wygenerowany automatycznie">
            <a:extLst>
              <a:ext uri="{FF2B5EF4-FFF2-40B4-BE49-F238E27FC236}">
                <a16:creationId xmlns:a16="http://schemas.microsoft.com/office/drawing/2014/main" xmlns="" id="{72E7BACE-E1B7-7ADD-722B-CB01977C7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0242" y="3497288"/>
            <a:ext cx="2314006" cy="1543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Obraz 130" descr="Obraz zawierający zewnętrzne, osoba, podłoże, grupa&#10;&#10;Opis wygenerowany automatycznie">
            <a:extLst>
              <a:ext uri="{FF2B5EF4-FFF2-40B4-BE49-F238E27FC236}">
                <a16:creationId xmlns:a16="http://schemas.microsoft.com/office/drawing/2014/main" xmlns="" id="{8F0F1EEE-A8A7-F52F-377E-4BD86F041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8463" y="5572379"/>
            <a:ext cx="3205126" cy="193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Obraz 132" descr="Obraz zawierający tekst, osoba, podłoże, zewnętrzne&#10;&#10;Opis wygenerowany automatycznie">
            <a:extLst>
              <a:ext uri="{FF2B5EF4-FFF2-40B4-BE49-F238E27FC236}">
                <a16:creationId xmlns:a16="http://schemas.microsoft.com/office/drawing/2014/main" xmlns="" id="{1FE95142-FF56-CB8C-239A-DD4EE22FF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3" r="12883"/>
          <a:stretch>
            <a:fillRect/>
          </a:stretch>
        </p:blipFill>
        <p:spPr bwMode="auto">
          <a:xfrm>
            <a:off x="4556574" y="5572379"/>
            <a:ext cx="2848677" cy="2212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783194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DD418CF2-DBD6-8782-E3CD-3CFA3887A0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9604" b="3748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xmlns="" id="{097022F3-9647-7ECF-A0E9-0CF7825CA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0" y="3771900"/>
            <a:ext cx="9982200" cy="2057400"/>
          </a:xfrm>
        </p:spPr>
        <p:txBody>
          <a:bodyPr>
            <a:noAutofit/>
          </a:bodyPr>
          <a:lstStyle/>
          <a:p>
            <a:r>
              <a:rPr lang="pl-PL" sz="7200" b="1" dirty="0">
                <a:solidFill>
                  <a:schemeClr val="bg1"/>
                </a:solidFill>
                <a:latin typeface="Fira Sans" panose="020B0503050000020004" pitchFamily="34" charset="0"/>
              </a:rPr>
              <a:t>BEZPIECZEŃSTWO PUBLICZNE</a:t>
            </a:r>
          </a:p>
        </p:txBody>
      </p:sp>
    </p:spTree>
    <p:extLst>
      <p:ext uri="{BB962C8B-B14F-4D97-AF65-F5344CB8AC3E}">
        <p14:creationId xmlns:p14="http://schemas.microsoft.com/office/powerpoint/2010/main" xmlns="" val="42936414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5E6828D-446E-6FE8-6E64-49BCBD1A6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9955" y="1608834"/>
            <a:ext cx="8229600" cy="1143000"/>
          </a:xfrm>
        </p:spPr>
        <p:txBody>
          <a:bodyPr>
            <a:noAutofit/>
          </a:bodyPr>
          <a:lstStyle/>
          <a:p>
            <a:r>
              <a:rPr lang="x-none" sz="36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Działalność Straży Miejskiej</a:t>
            </a:r>
            <a:r>
              <a:rPr lang="pl-PL" sz="36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/>
            </a:r>
            <a:br>
              <a:rPr lang="pl-PL" sz="36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</a:br>
            <a:r>
              <a:rPr lang="x-none" sz="36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 w Gryfinie</a:t>
            </a:r>
            <a:r>
              <a:rPr lang="pl-PL" sz="36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/>
            </a:r>
            <a:br>
              <a:rPr lang="pl-PL" sz="36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</a:br>
            <a:endParaRPr lang="pl-PL" sz="7200" dirty="0">
              <a:solidFill>
                <a:srgbClr val="01354D"/>
              </a:solidFill>
              <a:latin typeface="Fira Sans" panose="020B0503050000020004" pitchFamily="34" charset="0"/>
            </a:endParaRPr>
          </a:p>
        </p:txBody>
      </p:sp>
      <p:pic>
        <p:nvPicPr>
          <p:cNvPr id="9218" name="Obraz 456">
            <a:extLst>
              <a:ext uri="{FF2B5EF4-FFF2-40B4-BE49-F238E27FC236}">
                <a16:creationId xmlns:a16="http://schemas.microsoft.com/office/drawing/2014/main" xmlns="" id="{E4D48A21-E6C5-18E5-9940-DAA30BA13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86" y="1"/>
            <a:ext cx="7304314" cy="1033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E8C3855C-DACF-752E-DDE7-2485E4B3A733}"/>
              </a:ext>
            </a:extLst>
          </p:cNvPr>
          <p:cNvSpPr txBox="1"/>
          <p:nvPr/>
        </p:nvSpPr>
        <p:spPr>
          <a:xfrm>
            <a:off x="228600" y="8801100"/>
            <a:ext cx="6705600" cy="710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b="1" dirty="0">
                <a:solidFill>
                  <a:srgbClr val="FFFFFF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Funkcjonariusze wszystkich służb z terenu Gminy Gryfino dbają i zapewniają bezpieczeństwo  mieszkańcom.</a:t>
            </a:r>
            <a:endParaRPr lang="pl-P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9" name="Wykres 1">
            <a:extLst>
              <a:ext uri="{FF2B5EF4-FFF2-40B4-BE49-F238E27FC236}">
                <a16:creationId xmlns:a16="http://schemas.microsoft.com/office/drawing/2014/main" xmlns="" id="{E8577A24-B349-CFB6-FDF1-34E9A15E13F2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840808"/>
            <a:ext cx="9753600" cy="445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ytuł 7">
            <a:extLst>
              <a:ext uri="{FF2B5EF4-FFF2-40B4-BE49-F238E27FC236}">
                <a16:creationId xmlns:a16="http://schemas.microsoft.com/office/drawing/2014/main" xmlns="" id="{5D0F3897-EB9F-7CF0-3C47-9DD95ED25CC9}"/>
              </a:ext>
            </a:extLst>
          </p:cNvPr>
          <p:cNvSpPr txBox="1">
            <a:spLocks/>
          </p:cNvSpPr>
          <p:nvPr/>
        </p:nvSpPr>
        <p:spPr>
          <a:xfrm>
            <a:off x="10248900" y="6644879"/>
            <a:ext cx="4953000" cy="886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dirty="0"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1800" dirty="0"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dirty="0"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1800" dirty="0"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pl-PL" dirty="0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xmlns="" id="{8B25391D-3A13-A176-CE72-A05DDE6ABE63}"/>
              </a:ext>
            </a:extLst>
          </p:cNvPr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xmlns="" id="{89332AE4-D944-65D4-1585-F8D35D554912}"/>
                </a:ext>
              </a:extLst>
            </p:cNvPr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xmlns="" id="{7E932179-6AEB-3D9D-53A2-EC19EB1D9A07}"/>
                </a:ext>
              </a:extLst>
            </p:cNvPr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99C10D22-E02E-C381-53B0-3009D2C2EB8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43696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253">
            <a:extLst>
              <a:ext uri="{FF2B5EF4-FFF2-40B4-BE49-F238E27FC236}">
                <a16:creationId xmlns:a16="http://schemas.microsoft.com/office/drawing/2014/main" xmlns="" id="{131AA29F-B7DD-497A-81C1-84400F3D3794}"/>
              </a:ext>
            </a:extLst>
          </p:cNvPr>
          <p:cNvSpPr txBox="1"/>
          <p:nvPr/>
        </p:nvSpPr>
        <p:spPr>
          <a:xfrm>
            <a:off x="9438758" y="4166136"/>
            <a:ext cx="8544441" cy="2404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171450" indent="-17145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defRPr>
            </a:lvl1pPr>
          </a:lstStyle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28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Zestawienie liczby interwencji:</a:t>
            </a:r>
            <a:endParaRPr lang="pl-PL" sz="2800" b="1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SzPts val="1100"/>
              <a:buFont typeface="Symbol" panose="05050102010706020507" pitchFamily="18" charset="2"/>
              <a:buChar char=""/>
            </a:pPr>
            <a:r>
              <a:rPr lang="pl-PL" sz="2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pożary – 477 (spadek o ok. 12,5%), </a:t>
            </a:r>
            <a:endParaRPr lang="pl-PL" sz="2800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SzPts val="1100"/>
              <a:buFont typeface="Symbol" panose="05050102010706020507" pitchFamily="18" charset="2"/>
              <a:buChar char=""/>
            </a:pPr>
            <a:r>
              <a:rPr lang="pl-PL" sz="2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miejscowe zagrożenia – 1 152 (wzrost o ok. 2%),</a:t>
            </a:r>
            <a:endParaRPr lang="pl-PL" sz="2800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100"/>
              <a:buFont typeface="Symbol" panose="05050102010706020507" pitchFamily="18" charset="2"/>
              <a:buChar char=""/>
            </a:pPr>
            <a:r>
              <a:rPr lang="pl-PL" sz="2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alarmy fałszywe – 99  (spadek o ok. 19,5%). </a:t>
            </a:r>
            <a:endParaRPr lang="pl-PL" sz="2800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xmlns="" id="{74A1E944-FB3A-4333-943B-1B491C1F9448}"/>
              </a:ext>
            </a:extLst>
          </p:cNvPr>
          <p:cNvSpPr/>
          <p:nvPr/>
        </p:nvSpPr>
        <p:spPr>
          <a:xfrm>
            <a:off x="899581" y="2087378"/>
            <a:ext cx="6744233" cy="807786"/>
          </a:xfrm>
          <a:prstGeom prst="roundRect">
            <a:avLst/>
          </a:prstGeom>
          <a:solidFill>
            <a:srgbClr val="01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1020" lvl="2" indent="-266700" algn="ctr">
              <a:spcAft>
                <a:spcPts val="900"/>
              </a:spcAft>
            </a:pPr>
            <a:r>
              <a:rPr lang="pl-PL" sz="2800" dirty="0">
                <a:latin typeface="Fira Sans" panose="020B0503050000020004" pitchFamily="34" charset="0"/>
              </a:rPr>
              <a:t>Działania</a:t>
            </a: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xmlns="" id="{C2B0F82C-DD25-4FCF-A656-F68E25060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" y="355668"/>
            <a:ext cx="16421099" cy="1329926"/>
          </a:xfrm>
        </p:spPr>
        <p:txBody>
          <a:bodyPr>
            <a:normAutofit/>
          </a:bodyPr>
          <a:lstStyle/>
          <a:p>
            <a:pPr algn="l"/>
            <a:r>
              <a:rPr lang="pl-PL" b="1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Akcje ratowniczo – gaśnicze Ochotniczych Straży Pożarnych</a:t>
            </a:r>
            <a:endParaRPr lang="pl-PL" sz="8800" b="1" dirty="0">
              <a:solidFill>
                <a:srgbClr val="01354D"/>
              </a:solidFill>
              <a:latin typeface="Fira Sans" panose="020B0503050000020004" pitchFamily="34" charset="0"/>
            </a:endParaRPr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xmlns="" id="{1E323012-3A4E-65D3-6B70-0F4C33B11F3A}"/>
              </a:ext>
            </a:extLst>
          </p:cNvPr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xmlns="" id="{51A3C8B0-F649-B84E-AB97-E15A7C5E301F}"/>
                </a:ext>
              </a:extLst>
            </p:cNvPr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23" name="TextBox 4">
              <a:extLst>
                <a:ext uri="{FF2B5EF4-FFF2-40B4-BE49-F238E27FC236}">
                  <a16:creationId xmlns:a16="http://schemas.microsoft.com/office/drawing/2014/main" xmlns="" id="{64D61E76-EBED-1768-98CC-9C942E7F24AD}"/>
                </a:ext>
              </a:extLst>
            </p:cNvPr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4" name="Picture 5">
            <a:extLst>
              <a:ext uri="{FF2B5EF4-FFF2-40B4-BE49-F238E27FC236}">
                <a16:creationId xmlns:a16="http://schemas.microsoft.com/office/drawing/2014/main" xmlns="" id="{E371D31B-8ACF-F955-46E8-30157E7D2A6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25" name="Group 6">
            <a:extLst>
              <a:ext uri="{FF2B5EF4-FFF2-40B4-BE49-F238E27FC236}">
                <a16:creationId xmlns:a16="http://schemas.microsoft.com/office/drawing/2014/main" xmlns="" id="{8BE044B1-3F7D-F3B4-7B3F-738F0EFEFB46}"/>
              </a:ext>
            </a:extLst>
          </p:cNvPr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xmlns="" id="{1AC70D46-1833-2351-B126-B9F3DF311C87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xmlns="" id="{22968B30-1478-3DE5-6137-82CCF8A447F3}"/>
              </a:ext>
            </a:extLst>
          </p:cNvPr>
          <p:cNvSpPr/>
          <p:nvPr/>
        </p:nvSpPr>
        <p:spPr>
          <a:xfrm>
            <a:off x="3505199" y="8704518"/>
            <a:ext cx="14478000" cy="807786"/>
          </a:xfrm>
          <a:prstGeom prst="roundRect">
            <a:avLst/>
          </a:prstGeom>
          <a:solidFill>
            <a:srgbClr val="01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sz="20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2021 r. na terenie Gminy Gryfino odnotowano </a:t>
            </a:r>
            <a:r>
              <a:rPr lang="pl-PL" sz="2000" b="1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541</a:t>
            </a:r>
            <a:r>
              <a:rPr lang="pl-PL" sz="20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zdarzeń ratowniczo-gaśniczych. Jest to największa liczba w Powiecie Gryfińskim. Łącznie na terenie całego powiatu odnotowano </a:t>
            </a:r>
            <a:r>
              <a:rPr lang="pl-PL" sz="2000" b="1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1 728</a:t>
            </a:r>
            <a:r>
              <a:rPr lang="pl-PL" sz="20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takich zdarzeń. </a:t>
            </a:r>
            <a:endParaRPr lang="pl-PL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CD837E0-7560-A32C-7079-F0B8E5E8E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8759" y="4645264"/>
            <a:ext cx="1945357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2FD29C-7243-C2BC-A2EE-2C742EBAD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8759" y="7445614"/>
            <a:ext cx="1945357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0247" name="Wykres 5">
            <a:extLst>
              <a:ext uri="{FF2B5EF4-FFF2-40B4-BE49-F238E27FC236}">
                <a16:creationId xmlns:a16="http://schemas.microsoft.com/office/drawing/2014/main" xmlns="" id="{BE7C9AB1-4F6F-F062-3C38-88FF07CC3C57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05"/>
          <a:stretch>
            <a:fillRect/>
          </a:stretch>
        </p:blipFill>
        <p:spPr bwMode="auto">
          <a:xfrm>
            <a:off x="1752925" y="3405583"/>
            <a:ext cx="7658100" cy="444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101880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253">
            <a:extLst>
              <a:ext uri="{FF2B5EF4-FFF2-40B4-BE49-F238E27FC236}">
                <a16:creationId xmlns:a16="http://schemas.microsoft.com/office/drawing/2014/main" xmlns="" id="{131AA29F-B7DD-497A-81C1-84400F3D3794}"/>
              </a:ext>
            </a:extLst>
          </p:cNvPr>
          <p:cNvSpPr txBox="1"/>
          <p:nvPr/>
        </p:nvSpPr>
        <p:spPr>
          <a:xfrm>
            <a:off x="9438758" y="1950002"/>
            <a:ext cx="7820541" cy="8387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171450" indent="-17145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defRPr>
            </a:lvl1pPr>
          </a:lstStyle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sz="2200" b="1" dirty="0" err="1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Interwnecje</a:t>
            </a:r>
            <a:endParaRPr lang="pl-PL" sz="2200" b="1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SzPts val="1100"/>
              <a:buFont typeface="Symbol" panose="05050102010706020507" pitchFamily="18" charset="2"/>
              <a:buChar char=""/>
            </a:pPr>
            <a:r>
              <a:rPr lang="pl-PL" sz="2200" b="1" dirty="0"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 lutego 2021 r. </a:t>
            </a:r>
            <a:r>
              <a:rPr lang="pl-PL" sz="2200" dirty="0"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pl-PL" sz="2200" spc="-20" dirty="0"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sprawienie belek przeciwpowodziowych </a:t>
            </a:r>
            <a:br>
              <a:rPr lang="pl-PL" sz="2200" spc="-20" dirty="0"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2200" spc="-20" dirty="0"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 Przystaniach w Gryfinie. </a:t>
            </a:r>
          </a:p>
          <a:p>
            <a:pPr marL="342900" lvl="0" indent="-342900">
              <a:lnSpc>
                <a:spcPct val="115000"/>
              </a:lnSpc>
              <a:buSzPts val="1100"/>
              <a:buFont typeface="Symbol" panose="05050102010706020507" pitchFamily="18" charset="2"/>
              <a:buChar char=""/>
            </a:pPr>
            <a:r>
              <a:rPr lang="pl-PL" sz="2200" b="1" dirty="0"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14 maja 2021 r.</a:t>
            </a:r>
            <a:r>
              <a:rPr lang="pl-PL" sz="2200" dirty="0"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pożar w pomieszczeniu gospodarczym na I piętrze budynku poczty przy ul. Sprzymierzonych 2 </a:t>
            </a:r>
            <a:r>
              <a:rPr lang="pl-PL" sz="2200" dirty="0" smtClean="0"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l-PL" sz="2200" dirty="0" smtClean="0"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2200" dirty="0" smtClean="0"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</a:t>
            </a:r>
            <a:r>
              <a:rPr lang="pl-PL" sz="2200" dirty="0"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Gryfinie.</a:t>
            </a:r>
          </a:p>
          <a:p>
            <a:pPr marL="342900" indent="-342900">
              <a:lnSpc>
                <a:spcPct val="115000"/>
              </a:lnSpc>
              <a:buSzPts val="1100"/>
              <a:buFont typeface="Symbol" panose="05050102010706020507" pitchFamily="18" charset="2"/>
              <a:buChar char=""/>
            </a:pPr>
            <a:r>
              <a:rPr lang="pl-PL" sz="2200" b="1" dirty="0"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16 maja 2021 r. - </a:t>
            </a:r>
            <a:r>
              <a:rPr lang="pl-PL" sz="2200" dirty="0"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pożar kurników w miejscowości Stare Brynki.</a:t>
            </a:r>
          </a:p>
          <a:p>
            <a:pPr marL="342900" indent="-342900">
              <a:lnSpc>
                <a:spcPct val="115000"/>
              </a:lnSpc>
              <a:buSzPts val="1100"/>
              <a:buFont typeface="Symbol" panose="05050102010706020507" pitchFamily="18" charset="2"/>
              <a:buChar char=""/>
            </a:pPr>
            <a:r>
              <a:rPr lang="pl-PL" sz="2200" b="1" dirty="0"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28 maja 2021 r.</a:t>
            </a:r>
            <a:r>
              <a:rPr lang="pl-PL" sz="2200" dirty="0"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zadymienie w pomieszczeniach pompowni na terenie  Firmy </a:t>
            </a:r>
            <a:r>
              <a:rPr lang="pl-PL" sz="2200" dirty="0" err="1"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Zalando</a:t>
            </a:r>
            <a:r>
              <a:rPr lang="pl-PL" sz="2200" dirty="0"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 Gardnie.</a:t>
            </a:r>
            <a:endParaRPr lang="pl-PL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SzPts val="1100"/>
              <a:buFont typeface="Symbol" panose="05050102010706020507" pitchFamily="18" charset="2"/>
              <a:buChar char=""/>
            </a:pPr>
            <a:r>
              <a:rPr lang="pl-PL" sz="2200" b="1" dirty="0"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26 czerwca 2021</a:t>
            </a:r>
            <a:r>
              <a:rPr lang="pl-PL" sz="2200" dirty="0"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r. - pożar hali w miejscowości Gardno. </a:t>
            </a:r>
          </a:p>
          <a:p>
            <a:pPr marL="342900" indent="-342900">
              <a:lnSpc>
                <a:spcPct val="115000"/>
              </a:lnSpc>
              <a:buSzPts val="1100"/>
              <a:buFont typeface="Symbol" panose="05050102010706020507" pitchFamily="18" charset="2"/>
              <a:buChar char=""/>
            </a:pPr>
            <a:r>
              <a:rPr lang="pl-PL" sz="2200" b="1" dirty="0"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23 października 2021 r.</a:t>
            </a:r>
            <a:r>
              <a:rPr lang="pl-PL" sz="2200" dirty="0"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–zabezpieczenie zerwanego dachu przy </a:t>
            </a:r>
            <a:br>
              <a:rPr lang="pl-PL" sz="2200" dirty="0"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2200" dirty="0"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ul. Rapackiego w Gryfinie.</a:t>
            </a:r>
          </a:p>
          <a:p>
            <a:pPr marL="342900" indent="-342900">
              <a:lnSpc>
                <a:spcPct val="115000"/>
              </a:lnSpc>
              <a:buSzPts val="1100"/>
              <a:buFont typeface="Symbol" panose="05050102010706020507" pitchFamily="18" charset="2"/>
              <a:buChar char=""/>
            </a:pPr>
            <a:r>
              <a:rPr lang="pl-PL" sz="2200" b="1" dirty="0"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17 listopada 2021 r. </a:t>
            </a:r>
            <a:r>
              <a:rPr lang="pl-PL" sz="2200" dirty="0"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pożar dachu (przewodów wentylacyjnych) przy </a:t>
            </a:r>
            <a:r>
              <a:rPr lang="pl-PL" sz="2200" dirty="0" smtClean="0"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ul</a:t>
            </a:r>
            <a:r>
              <a:rPr lang="pl-PL" sz="2200" dirty="0">
                <a:effectLst/>
                <a:latin typeface="Fira Sans" panose="020B05030500000200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Krasińskiego w Gryfinie.</a:t>
            </a:r>
            <a:r>
              <a:rPr lang="pl-PL" sz="2200" b="1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pl-PL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SzPts val="1100"/>
              <a:buFont typeface="Symbol" panose="05050102010706020507" pitchFamily="18" charset="2"/>
              <a:buChar char=""/>
            </a:pPr>
            <a:endParaRPr lang="pl-PL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SzPts val="1100"/>
              <a:buFont typeface="Symbol" panose="05050102010706020507" pitchFamily="18" charset="2"/>
              <a:buChar char=""/>
            </a:pPr>
            <a:endParaRPr lang="pl-PL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buSzPts val="1100"/>
              <a:buNone/>
            </a:pPr>
            <a:endParaRPr lang="pl-PL" sz="2200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xmlns="" id="{74A1E944-FB3A-4333-943B-1B491C1F9448}"/>
              </a:ext>
            </a:extLst>
          </p:cNvPr>
          <p:cNvSpPr/>
          <p:nvPr/>
        </p:nvSpPr>
        <p:spPr>
          <a:xfrm>
            <a:off x="899581" y="2087378"/>
            <a:ext cx="7449615" cy="807786"/>
          </a:xfrm>
          <a:prstGeom prst="roundRect">
            <a:avLst/>
          </a:prstGeom>
          <a:solidFill>
            <a:srgbClr val="01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1020" lvl="2" indent="-266700" algn="ctr">
              <a:spcAft>
                <a:spcPts val="900"/>
              </a:spcAft>
            </a:pPr>
            <a:r>
              <a:rPr lang="pl-PL" sz="2800" dirty="0">
                <a:latin typeface="Fira Sans" panose="020B0503050000020004" pitchFamily="34" charset="0"/>
              </a:rPr>
              <a:t>Działania</a:t>
            </a: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xmlns="" id="{C2B0F82C-DD25-4FCF-A656-F68E25060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573" y="228636"/>
            <a:ext cx="16421099" cy="1329926"/>
          </a:xfrm>
        </p:spPr>
        <p:txBody>
          <a:bodyPr>
            <a:normAutofit fontScale="90000"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pl-PL" sz="40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Przykłady zdarzeń, które w 2021 r. wystąpiły na terenie </a:t>
            </a:r>
            <a:br>
              <a:rPr lang="pl-PL" sz="40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0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Gminy Gryfino:</a:t>
            </a:r>
            <a:endParaRPr lang="pl-PL" sz="4000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xmlns="" id="{1E323012-3A4E-65D3-6B70-0F4C33B11F3A}"/>
              </a:ext>
            </a:extLst>
          </p:cNvPr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xmlns="" id="{51A3C8B0-F649-B84E-AB97-E15A7C5E301F}"/>
                </a:ext>
              </a:extLst>
            </p:cNvPr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23" name="TextBox 4">
              <a:extLst>
                <a:ext uri="{FF2B5EF4-FFF2-40B4-BE49-F238E27FC236}">
                  <a16:creationId xmlns:a16="http://schemas.microsoft.com/office/drawing/2014/main" xmlns="" id="{64D61E76-EBED-1768-98CC-9C942E7F24AD}"/>
                </a:ext>
              </a:extLst>
            </p:cNvPr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4" name="Picture 5">
            <a:extLst>
              <a:ext uri="{FF2B5EF4-FFF2-40B4-BE49-F238E27FC236}">
                <a16:creationId xmlns:a16="http://schemas.microsoft.com/office/drawing/2014/main" xmlns="" id="{E371D31B-8ACF-F955-46E8-30157E7D2A6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25" name="Group 6">
            <a:extLst>
              <a:ext uri="{FF2B5EF4-FFF2-40B4-BE49-F238E27FC236}">
                <a16:creationId xmlns:a16="http://schemas.microsoft.com/office/drawing/2014/main" xmlns="" id="{8BE044B1-3F7D-F3B4-7B3F-738F0EFEFB46}"/>
              </a:ext>
            </a:extLst>
          </p:cNvPr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xmlns="" id="{1AC70D46-1833-2351-B126-B9F3DF311C87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CD837E0-7560-A32C-7079-F0B8E5E8E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8759" y="4645264"/>
            <a:ext cx="1945357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2FD29C-7243-C2BC-A2EE-2C742EBAD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8759" y="7445614"/>
            <a:ext cx="1945357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1266" name="Obraz 27" descr="148464453_455383449177459_23251019868040503_n.jpg">
            <a:extLst>
              <a:ext uri="{FF2B5EF4-FFF2-40B4-BE49-F238E27FC236}">
                <a16:creationId xmlns:a16="http://schemas.microsoft.com/office/drawing/2014/main" xmlns="" id="{C97EF268-822E-3045-9C9E-1D121F4AC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080"/>
          <a:stretch/>
        </p:blipFill>
        <p:spPr bwMode="auto">
          <a:xfrm>
            <a:off x="533523" y="3423980"/>
            <a:ext cx="2637834" cy="170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Obraz 11" descr=" ">
            <a:extLst>
              <a:ext uri="{FF2B5EF4-FFF2-40B4-BE49-F238E27FC236}">
                <a16:creationId xmlns:a16="http://schemas.microsoft.com/office/drawing/2014/main" xmlns="" id="{2AF6CB55-BA91-1F05-610A-3B6EA9316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083"/>
          <a:stretch>
            <a:fillRect/>
          </a:stretch>
        </p:blipFill>
        <p:spPr bwMode="auto">
          <a:xfrm>
            <a:off x="3539762" y="3460673"/>
            <a:ext cx="2765295" cy="170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Obraz 29" descr="192546174_522392889143181_1728622468366813950_n.jpg">
            <a:extLst>
              <a:ext uri="{FF2B5EF4-FFF2-40B4-BE49-F238E27FC236}">
                <a16:creationId xmlns:a16="http://schemas.microsoft.com/office/drawing/2014/main" xmlns="" id="{547B1256-FC2A-C53B-A736-B8EC8E264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667"/>
          <a:stretch/>
        </p:blipFill>
        <p:spPr bwMode="auto">
          <a:xfrm>
            <a:off x="6490217" y="3448050"/>
            <a:ext cx="235902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Obraz 4" descr="206931553_341932774005415_2462651541749197946_n.jpg">
            <a:extLst>
              <a:ext uri="{FF2B5EF4-FFF2-40B4-BE49-F238E27FC236}">
                <a16:creationId xmlns:a16="http://schemas.microsoft.com/office/drawing/2014/main" xmlns="" id="{558A19E1-387F-1E87-AAFB-0D0B59E0D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1" b="22296"/>
          <a:stretch/>
        </p:blipFill>
        <p:spPr bwMode="auto">
          <a:xfrm>
            <a:off x="533523" y="5658759"/>
            <a:ext cx="2967035" cy="172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Obraz 11" descr="256344783_433544294844262_8231461287233102910_n.jpg">
            <a:extLst>
              <a:ext uri="{FF2B5EF4-FFF2-40B4-BE49-F238E27FC236}">
                <a16:creationId xmlns:a16="http://schemas.microsoft.com/office/drawing/2014/main" xmlns="" id="{7CB2D84E-A679-AE5D-5162-82E9C2D8D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733"/>
          <a:stretch>
            <a:fillRect/>
          </a:stretch>
        </p:blipFill>
        <p:spPr bwMode="auto">
          <a:xfrm>
            <a:off x="3727786" y="5653053"/>
            <a:ext cx="1793204" cy="2281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Obraz 3" descr="206858659_541013667281103_3471721553357049756_n.jpg">
            <a:extLst>
              <a:ext uri="{FF2B5EF4-FFF2-40B4-BE49-F238E27FC236}">
                <a16:creationId xmlns:a16="http://schemas.microsoft.com/office/drawing/2014/main" xmlns="" id="{9DF4E6A8-6B91-FA8C-A46D-01B42AA78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2582" y="5696387"/>
            <a:ext cx="2784463" cy="2101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478166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xmlns="" id="{74A1E944-FB3A-4333-943B-1B491C1F9448}"/>
              </a:ext>
            </a:extLst>
          </p:cNvPr>
          <p:cNvSpPr/>
          <p:nvPr/>
        </p:nvSpPr>
        <p:spPr>
          <a:xfrm>
            <a:off x="9124950" y="2165228"/>
            <a:ext cx="7449615" cy="807786"/>
          </a:xfrm>
          <a:prstGeom prst="roundRect">
            <a:avLst/>
          </a:prstGeom>
          <a:solidFill>
            <a:srgbClr val="01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1020" lvl="2" indent="-266700" algn="ctr">
              <a:spcAft>
                <a:spcPts val="900"/>
              </a:spcAft>
            </a:pPr>
            <a:r>
              <a:rPr lang="pl-PL" sz="2800" dirty="0">
                <a:latin typeface="Fira Sans" panose="020B0503050000020004" pitchFamily="34" charset="0"/>
              </a:rPr>
              <a:t>„Dzień Dobry! Pomagam”</a:t>
            </a: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xmlns="" id="{C2B0F82C-DD25-4FCF-A656-F68E25060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3120"/>
            <a:ext cx="13639800" cy="1329926"/>
          </a:xfrm>
        </p:spPr>
        <p:txBody>
          <a:bodyPr>
            <a:normAutofit/>
          </a:bodyPr>
          <a:lstStyle/>
          <a:p>
            <a:pPr marL="914400" indent="-228600" algn="l">
              <a:lnSpc>
                <a:spcPct val="115000"/>
              </a:lnSpc>
              <a:spcBef>
                <a:spcPts val="200"/>
              </a:spcBef>
              <a:spcAft>
                <a:spcPts val="1200"/>
              </a:spcAft>
              <a:tabLst>
                <a:tab pos="449580" algn="l"/>
              </a:tabLst>
            </a:pPr>
            <a:r>
              <a:rPr lang="x-none" b="1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Projekty dotyczące bezpieczeństwa</a:t>
            </a:r>
            <a:endParaRPr lang="pl-PL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font297"/>
              <a:cs typeface="Times New Roman" panose="02020603050405020304" pitchFamily="18" charset="0"/>
            </a:endParaRPr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xmlns="" id="{1E323012-3A4E-65D3-6B70-0F4C33B11F3A}"/>
              </a:ext>
            </a:extLst>
          </p:cNvPr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xmlns="" id="{51A3C8B0-F649-B84E-AB97-E15A7C5E301F}"/>
                </a:ext>
              </a:extLst>
            </p:cNvPr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23" name="TextBox 4">
              <a:extLst>
                <a:ext uri="{FF2B5EF4-FFF2-40B4-BE49-F238E27FC236}">
                  <a16:creationId xmlns:a16="http://schemas.microsoft.com/office/drawing/2014/main" xmlns="" id="{64D61E76-EBED-1768-98CC-9C942E7F24AD}"/>
                </a:ext>
              </a:extLst>
            </p:cNvPr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4" name="Picture 5">
            <a:extLst>
              <a:ext uri="{FF2B5EF4-FFF2-40B4-BE49-F238E27FC236}">
                <a16:creationId xmlns:a16="http://schemas.microsoft.com/office/drawing/2014/main" xmlns="" id="{E371D31B-8ACF-F955-46E8-30157E7D2A6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25" name="Group 6">
            <a:extLst>
              <a:ext uri="{FF2B5EF4-FFF2-40B4-BE49-F238E27FC236}">
                <a16:creationId xmlns:a16="http://schemas.microsoft.com/office/drawing/2014/main" xmlns="" id="{8BE044B1-3F7D-F3B4-7B3F-738F0EFEFB46}"/>
              </a:ext>
            </a:extLst>
          </p:cNvPr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xmlns="" id="{1AC70D46-1833-2351-B126-B9F3DF311C87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CD837E0-7560-A32C-7079-F0B8E5E8E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8759" y="4645264"/>
            <a:ext cx="1945357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2FD29C-7243-C2BC-A2EE-2C742EBAD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8759" y="7445614"/>
            <a:ext cx="1945357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20" name="Prostokąt: zaokrąglone rogi 19">
            <a:extLst>
              <a:ext uri="{FF2B5EF4-FFF2-40B4-BE49-F238E27FC236}">
                <a16:creationId xmlns:a16="http://schemas.microsoft.com/office/drawing/2014/main" xmlns="" id="{0DE571D1-30EE-56F9-B3B6-E7527BF8295E}"/>
              </a:ext>
            </a:extLst>
          </p:cNvPr>
          <p:cNvSpPr/>
          <p:nvPr/>
        </p:nvSpPr>
        <p:spPr>
          <a:xfrm>
            <a:off x="9105900" y="3226932"/>
            <a:ext cx="7449615" cy="807786"/>
          </a:xfrm>
          <a:prstGeom prst="roundRect">
            <a:avLst/>
          </a:prstGeom>
          <a:solidFill>
            <a:srgbClr val="01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1020" lvl="2" indent="-266700" algn="ctr">
              <a:spcAft>
                <a:spcPts val="900"/>
              </a:spcAft>
            </a:pPr>
            <a:r>
              <a:rPr lang="pl-PL" sz="28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„Pomoc w transporcie do punktu szczepienia”</a:t>
            </a:r>
            <a:endParaRPr lang="pl-PL" sz="4000" dirty="0">
              <a:latin typeface="Fira Sans" panose="020B0503050000020004" pitchFamily="34" charset="0"/>
            </a:endParaRPr>
          </a:p>
        </p:txBody>
      </p:sp>
      <p:pic>
        <p:nvPicPr>
          <p:cNvPr id="12290" name="Obraz 468">
            <a:extLst>
              <a:ext uri="{FF2B5EF4-FFF2-40B4-BE49-F238E27FC236}">
                <a16:creationId xmlns:a16="http://schemas.microsoft.com/office/drawing/2014/main" xmlns="" id="{546E7181-01AD-720A-73BF-A8F57225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4613" y="2031814"/>
            <a:ext cx="3761687" cy="252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Prostokąt: zaokrąglone rogi 26">
            <a:extLst>
              <a:ext uri="{FF2B5EF4-FFF2-40B4-BE49-F238E27FC236}">
                <a16:creationId xmlns:a16="http://schemas.microsoft.com/office/drawing/2014/main" xmlns="" id="{32C1B121-D095-592A-4C07-751209DEA795}"/>
              </a:ext>
            </a:extLst>
          </p:cNvPr>
          <p:cNvSpPr/>
          <p:nvPr/>
        </p:nvSpPr>
        <p:spPr>
          <a:xfrm>
            <a:off x="9144000" y="4287090"/>
            <a:ext cx="7449615" cy="807786"/>
          </a:xfrm>
          <a:prstGeom prst="roundRect">
            <a:avLst/>
          </a:prstGeom>
          <a:solidFill>
            <a:srgbClr val="01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1020" lvl="2" indent="-266700" algn="ctr">
              <a:spcAft>
                <a:spcPts val="900"/>
              </a:spcAft>
            </a:pPr>
            <a:r>
              <a:rPr lang="pl-PL" sz="28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„Bezpieczeństwo w czasie COVID-19” </a:t>
            </a:r>
            <a:endParaRPr lang="pl-PL" sz="4000" dirty="0">
              <a:latin typeface="Fira Sans" panose="020B0503050000020004" pitchFamily="34" charset="0"/>
            </a:endParaRPr>
          </a:p>
        </p:txBody>
      </p:sp>
      <p:pic>
        <p:nvPicPr>
          <p:cNvPr id="12291" name="Obraz 467">
            <a:extLst>
              <a:ext uri="{FF2B5EF4-FFF2-40B4-BE49-F238E27FC236}">
                <a16:creationId xmlns:a16="http://schemas.microsoft.com/office/drawing/2014/main" xmlns="" id="{E566C943-868F-6437-91A1-22E8222C7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7325" y="2117703"/>
            <a:ext cx="3276600" cy="244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Prostokąt: zaokrąglone rogi 27">
            <a:extLst>
              <a:ext uri="{FF2B5EF4-FFF2-40B4-BE49-F238E27FC236}">
                <a16:creationId xmlns:a16="http://schemas.microsoft.com/office/drawing/2014/main" xmlns="" id="{48D46020-3041-62D2-BEEB-5BBEAC3DF15E}"/>
              </a:ext>
            </a:extLst>
          </p:cNvPr>
          <p:cNvSpPr/>
          <p:nvPr/>
        </p:nvSpPr>
        <p:spPr>
          <a:xfrm>
            <a:off x="9124950" y="6334311"/>
            <a:ext cx="7449615" cy="807786"/>
          </a:xfrm>
          <a:prstGeom prst="roundRect">
            <a:avLst/>
          </a:prstGeom>
          <a:solidFill>
            <a:srgbClr val="01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1020" lvl="2" indent="-266700" algn="ctr">
              <a:spcAft>
                <a:spcPts val="900"/>
              </a:spcAft>
            </a:pPr>
            <a:r>
              <a:rPr lang="pl-PL" sz="28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„Bezpiecznie i Aktywnie” </a:t>
            </a:r>
            <a:endParaRPr lang="pl-PL" sz="7200" dirty="0">
              <a:latin typeface="Fira Sans" panose="020B0503050000020004" pitchFamily="34" charset="0"/>
            </a:endParaRPr>
          </a:p>
        </p:txBody>
      </p:sp>
      <p:pic>
        <p:nvPicPr>
          <p:cNvPr id="12292" name="Obraz 469">
            <a:extLst>
              <a:ext uri="{FF2B5EF4-FFF2-40B4-BE49-F238E27FC236}">
                <a16:creationId xmlns:a16="http://schemas.microsoft.com/office/drawing/2014/main" xmlns="" id="{6711E35C-6552-D1C9-4426-6685668D5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50278"/>
            <a:ext cx="1837637" cy="245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Prostokąt: zaokrąglone rogi 28">
            <a:extLst>
              <a:ext uri="{FF2B5EF4-FFF2-40B4-BE49-F238E27FC236}">
                <a16:creationId xmlns:a16="http://schemas.microsoft.com/office/drawing/2014/main" xmlns="" id="{047EDF19-D4ED-812D-7E62-5DFD5A59D8E5}"/>
              </a:ext>
            </a:extLst>
          </p:cNvPr>
          <p:cNvSpPr/>
          <p:nvPr/>
        </p:nvSpPr>
        <p:spPr>
          <a:xfrm>
            <a:off x="9105899" y="5323752"/>
            <a:ext cx="7449615" cy="807786"/>
          </a:xfrm>
          <a:prstGeom prst="roundRect">
            <a:avLst/>
          </a:prstGeom>
          <a:solidFill>
            <a:srgbClr val="01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1020" lvl="2" indent="-266700" algn="ctr">
              <a:spcAft>
                <a:spcPts val="900"/>
              </a:spcAft>
            </a:pPr>
            <a:r>
              <a:rPr lang="pl-PL" sz="28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„Wypalanie traw i nieużytków” </a:t>
            </a:r>
            <a:endParaRPr lang="pl-PL" sz="5400" dirty="0">
              <a:latin typeface="Fira Sans" panose="020B0503050000020004" pitchFamily="34" charset="0"/>
            </a:endParaRPr>
          </a:p>
        </p:txBody>
      </p:sp>
      <p:pic>
        <p:nvPicPr>
          <p:cNvPr id="12293" name="Obraz 470">
            <a:extLst>
              <a:ext uri="{FF2B5EF4-FFF2-40B4-BE49-F238E27FC236}">
                <a16:creationId xmlns:a16="http://schemas.microsoft.com/office/drawing/2014/main" xmlns="" id="{BFC6EBDC-9785-FFC6-42AE-9B262C68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8002" y="4794174"/>
            <a:ext cx="3010093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Prostokąt: zaokrąglone rogi 29">
            <a:extLst>
              <a:ext uri="{FF2B5EF4-FFF2-40B4-BE49-F238E27FC236}">
                <a16:creationId xmlns:a16="http://schemas.microsoft.com/office/drawing/2014/main" xmlns="" id="{ADC4A8BF-B440-D782-78B2-E2A4887EBCF7}"/>
              </a:ext>
            </a:extLst>
          </p:cNvPr>
          <p:cNvSpPr/>
          <p:nvPr/>
        </p:nvSpPr>
        <p:spPr>
          <a:xfrm>
            <a:off x="9105899" y="7420572"/>
            <a:ext cx="7449615" cy="807786"/>
          </a:xfrm>
          <a:prstGeom prst="roundRect">
            <a:avLst/>
          </a:prstGeom>
          <a:solidFill>
            <a:srgbClr val="01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1020" lvl="2" indent="-266700" algn="ctr">
              <a:spcAft>
                <a:spcPts val="900"/>
              </a:spcAft>
            </a:pPr>
            <a:r>
              <a:rPr lang="pl-PL" sz="28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„Bezpieczna droga do szkoły” </a:t>
            </a:r>
            <a:endParaRPr lang="pl-PL" sz="7200" dirty="0">
              <a:latin typeface="Fira Sans" panose="020B0503050000020004" pitchFamily="34" charset="0"/>
            </a:endParaRPr>
          </a:p>
        </p:txBody>
      </p:sp>
      <p:pic>
        <p:nvPicPr>
          <p:cNvPr id="12294" name="Obraz 472">
            <a:extLst>
              <a:ext uri="{FF2B5EF4-FFF2-40B4-BE49-F238E27FC236}">
                <a16:creationId xmlns:a16="http://schemas.microsoft.com/office/drawing/2014/main" xmlns="" id="{B00D9381-D955-FBA7-6F80-2312E339E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6666" y="4779878"/>
            <a:ext cx="3010093" cy="225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Obraz 475">
            <a:extLst>
              <a:ext uri="{FF2B5EF4-FFF2-40B4-BE49-F238E27FC236}">
                <a16:creationId xmlns:a16="http://schemas.microsoft.com/office/drawing/2014/main" xmlns="" id="{1DF56DE7-9AB4-9C6F-E56D-E8931D1CE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8248" y="7271237"/>
            <a:ext cx="3962367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Prostokąt: zaokrąglone rogi 30">
            <a:extLst>
              <a:ext uri="{FF2B5EF4-FFF2-40B4-BE49-F238E27FC236}">
                <a16:creationId xmlns:a16="http://schemas.microsoft.com/office/drawing/2014/main" xmlns="" id="{72FCB674-CF51-8CC5-3385-FD551434FCAA}"/>
              </a:ext>
            </a:extLst>
          </p:cNvPr>
          <p:cNvSpPr/>
          <p:nvPr/>
        </p:nvSpPr>
        <p:spPr>
          <a:xfrm>
            <a:off x="9144000" y="8431131"/>
            <a:ext cx="7449615" cy="807786"/>
          </a:xfrm>
          <a:prstGeom prst="roundRect">
            <a:avLst/>
          </a:prstGeom>
          <a:solidFill>
            <a:srgbClr val="01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1020" lvl="2" indent="-266700" algn="ctr">
              <a:spcAft>
                <a:spcPts val="900"/>
              </a:spcAft>
            </a:pPr>
            <a:r>
              <a:rPr lang="pl-PL" sz="28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„Hu </a:t>
            </a:r>
            <a:r>
              <a:rPr lang="pl-PL" sz="2800" dirty="0" err="1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</a:t>
            </a:r>
            <a:r>
              <a:rPr lang="pl-PL" sz="28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 Nasza Zima Zła w Gminie Gryfino”</a:t>
            </a:r>
            <a:endParaRPr lang="pl-PL" sz="9600" dirty="0"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12507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DD418CF2-DBD6-8782-E3CD-3CFA3887A0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9604" b="3748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xmlns="" id="{097022F3-9647-7ECF-A0E9-0CF7825CA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3771900"/>
            <a:ext cx="13030200" cy="3124200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6600" b="1" dirty="0">
                <a:solidFill>
                  <a:srgbClr val="FFFFFF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ANALIZA KLUCZOWYCH ASPEKTÓW ROZWOJU </a:t>
            </a:r>
            <a:br>
              <a:rPr lang="pl-PL" sz="6600" b="1" dirty="0">
                <a:solidFill>
                  <a:srgbClr val="FFFFFF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6600" b="1" dirty="0">
                <a:solidFill>
                  <a:srgbClr val="FFFFFF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ORGANIZACJI GMINY GRYFINO</a:t>
            </a:r>
            <a:endParaRPr lang="pl-PL" sz="6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92692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253">
            <a:extLst>
              <a:ext uri="{FF2B5EF4-FFF2-40B4-BE49-F238E27FC236}">
                <a16:creationId xmlns:a16="http://schemas.microsoft.com/office/drawing/2014/main" xmlns="" id="{131AA29F-B7DD-497A-81C1-84400F3D3794}"/>
              </a:ext>
            </a:extLst>
          </p:cNvPr>
          <p:cNvSpPr txBox="1"/>
          <p:nvPr/>
        </p:nvSpPr>
        <p:spPr>
          <a:xfrm>
            <a:off x="9438758" y="1950002"/>
            <a:ext cx="8163442" cy="7247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171450" indent="-17145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defRPr>
            </a:lvl1pPr>
          </a:lstStyle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1800" b="1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Kalendarium najważniejszych imprez w 2021 r.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SzPts val="1100"/>
              <a:buFont typeface="Symbol" panose="05050102010706020507" pitchFamily="18" charset="2"/>
              <a:buChar char=""/>
            </a:pPr>
            <a:r>
              <a:rPr lang="pl-PL" sz="18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ogłoszenie wojewódzkiego konkursu fotograficznego „Sztuka na raz-dwa – moja interpretacja znanego dzieła”</a:t>
            </a:r>
            <a:r>
              <a:rPr lang="pl-PL" sz="1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(28 kwietnia 2021 r.),</a:t>
            </a:r>
          </a:p>
          <a:p>
            <a:pPr marL="342900" indent="-342900" algn="just">
              <a:lnSpc>
                <a:spcPct val="115000"/>
              </a:lnSpc>
              <a:buSzPts val="1100"/>
              <a:buFont typeface="Symbol" panose="05050102010706020507" pitchFamily="18" charset="2"/>
              <a:buChar char=""/>
            </a:pPr>
            <a:r>
              <a:rPr lang="pl-PL" sz="18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uruchomienie Galerii w Zasięgu Oka</a:t>
            </a:r>
            <a:r>
              <a:rPr lang="pl-PL" sz="1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8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ogrodzeniu Pałacyku pod Lwami</a:t>
            </a:r>
            <a:r>
              <a:rPr lang="pl-PL" sz="1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(30 kwietnia 2021 r.),</a:t>
            </a:r>
            <a:endParaRPr lang="pl-PL" sz="1800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SzPts val="1100"/>
              <a:buFont typeface="Symbol" panose="05050102010706020507" pitchFamily="18" charset="2"/>
              <a:buChar char=""/>
            </a:pPr>
            <a:r>
              <a:rPr lang="pl-PL" sz="18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Gryfiński Dzień Dziecka</a:t>
            </a:r>
            <a:r>
              <a:rPr lang="pl-PL" sz="1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(29 maja 2021 r.),</a:t>
            </a:r>
            <a:endParaRPr lang="pl-PL" sz="1800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SzPts val="1100"/>
              <a:buFont typeface="Symbol" panose="05050102010706020507" pitchFamily="18" charset="2"/>
              <a:buChar char=""/>
            </a:pPr>
            <a:r>
              <a:rPr lang="pl-PL" sz="18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15. Gryfiński Festiwal Miejsc i Podróży Włóczykij</a:t>
            </a:r>
            <a:r>
              <a:rPr lang="pl-PL" sz="1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(7, 9-13 czerwca 2021 r.),</a:t>
            </a:r>
          </a:p>
          <a:p>
            <a:pPr marL="342900" indent="-342900" algn="just">
              <a:lnSpc>
                <a:spcPct val="115000"/>
              </a:lnSpc>
              <a:buSzPts val="1100"/>
              <a:buFont typeface="Symbol" panose="05050102010706020507" pitchFamily="18" charset="2"/>
              <a:buChar char=""/>
            </a:pPr>
            <a:r>
              <a:rPr lang="pl-PL" sz="18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Koncert 15-lecia działalności artystycznej Zespołu Tańca Współczesnego </a:t>
            </a:r>
            <a:r>
              <a:rPr lang="pl-PL" sz="1800" b="1" dirty="0" err="1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Fajber</a:t>
            </a:r>
            <a:r>
              <a:rPr lang="pl-PL" sz="18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800" b="1" dirty="0" err="1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Flex</a:t>
            </a:r>
            <a:r>
              <a:rPr lang="pl-PL" sz="1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(30 czerwca 2021 r.),</a:t>
            </a:r>
            <a:endParaRPr lang="pl-PL" sz="1800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SzPts val="1100"/>
              <a:buFont typeface="Symbol" panose="05050102010706020507" pitchFamily="18" charset="2"/>
              <a:buChar char=""/>
            </a:pPr>
            <a:r>
              <a:rPr lang="pl-PL" sz="18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Wakacyjny Weekend z Gryfińskim Domem Kultury</a:t>
            </a:r>
            <a:r>
              <a:rPr lang="pl-PL" sz="1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(20-22 sierpnia 2021 r.),</a:t>
            </a:r>
            <a:endParaRPr lang="pl-PL" sz="1800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SzPts val="1100"/>
              <a:buFont typeface="Symbol" panose="05050102010706020507" pitchFamily="18" charset="2"/>
              <a:buChar char=""/>
            </a:pPr>
            <a:r>
              <a:rPr lang="pl-PL" sz="18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Koncert 30-lecia pracy artystycznej Teatru Tańca EGO VU/</a:t>
            </a:r>
            <a:r>
              <a:rPr lang="pl-PL" sz="1800" b="1" dirty="0" err="1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Vogue</a:t>
            </a:r>
            <a:r>
              <a:rPr lang="pl-PL" sz="1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pl-PL" sz="1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(27-28 sierpnia 2021 r.),</a:t>
            </a:r>
            <a:endParaRPr lang="pl-PL" sz="1800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SzPts val="1100"/>
              <a:buFont typeface="Symbol" panose="05050102010706020507" pitchFamily="18" charset="2"/>
              <a:buChar char=""/>
            </a:pPr>
            <a:r>
              <a:rPr lang="pl-PL" sz="18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Premiera spektaklu Grupy Teatralnej </a:t>
            </a:r>
            <a:r>
              <a:rPr lang="pl-PL" sz="1800" b="1" dirty="0" err="1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Gliptykos</a:t>
            </a:r>
            <a:r>
              <a:rPr lang="pl-PL" sz="18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„Koncert poetycko-muzyczny w Kawiarence pod Serduszkiem” </a:t>
            </a:r>
            <a:r>
              <a:rPr lang="pl-PL" sz="1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(23 października 2021 r.),</a:t>
            </a:r>
            <a:endParaRPr lang="pl-PL" sz="1800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SzPts val="1100"/>
              <a:buFont typeface="Symbol" panose="05050102010706020507" pitchFamily="18" charset="2"/>
              <a:buChar char=""/>
            </a:pPr>
            <a:r>
              <a:rPr lang="pl-PL" sz="1800" b="1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Gryfińskie Mikołajki</a:t>
            </a:r>
            <a:r>
              <a:rPr lang="pl-PL" sz="1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(6 grudnia 2021 r.).</a:t>
            </a:r>
            <a:endParaRPr lang="pl-PL" sz="1800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SzPts val="1100"/>
              <a:buFont typeface="Symbol" panose="05050102010706020507" pitchFamily="18" charset="2"/>
              <a:buChar char=""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SzPts val="1100"/>
              <a:buFont typeface="Symbol" panose="05050102010706020507" pitchFamily="18" charset="2"/>
              <a:buChar char=""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SzPts val="1100"/>
              <a:buFont typeface="Symbol" panose="05050102010706020507" pitchFamily="18" charset="2"/>
              <a:buChar char=""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SzPts val="1100"/>
              <a:buNone/>
            </a:pPr>
            <a:endParaRPr lang="pl-PL" sz="1800" dirty="0">
              <a:solidFill>
                <a:srgbClr val="01354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xmlns="" id="{74A1E944-FB3A-4333-943B-1B491C1F9448}"/>
              </a:ext>
            </a:extLst>
          </p:cNvPr>
          <p:cNvSpPr/>
          <p:nvPr/>
        </p:nvSpPr>
        <p:spPr>
          <a:xfrm>
            <a:off x="747778" y="1744490"/>
            <a:ext cx="7449615" cy="1570209"/>
          </a:xfrm>
          <a:prstGeom prst="roundRect">
            <a:avLst/>
          </a:prstGeom>
          <a:solidFill>
            <a:srgbClr val="01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1020" lvl="2" indent="-266700" algn="ctr">
              <a:spcAft>
                <a:spcPts val="900"/>
              </a:spcAft>
            </a:pPr>
            <a: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Gryfiński Dom Kultury istnieje od 1958 r., </a:t>
            </a:r>
            <a:b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od 1 stycznia 2003 r. działa jako instytucja </a:t>
            </a:r>
            <a:r>
              <a:rPr lang="pl-PL" sz="2400" dirty="0" err="1"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kultury</a:t>
            </a:r>
            <a: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 obejmuje swoją działalnością </a:t>
            </a:r>
            <a:b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teren Gminy Gryfino</a:t>
            </a:r>
            <a:endParaRPr lang="pl-PL" sz="3600" dirty="0">
              <a:latin typeface="Fira Sans" panose="020B0503050000020004" pitchFamily="34" charset="0"/>
            </a:endParaRP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xmlns="" id="{C2B0F82C-DD25-4FCF-A656-F68E25060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573" y="228636"/>
            <a:ext cx="16421099" cy="1329926"/>
          </a:xfrm>
        </p:spPr>
        <p:txBody>
          <a:bodyPr>
            <a:noAutofit/>
          </a:bodyPr>
          <a:lstStyle/>
          <a:p>
            <a:pPr marL="914400" indent="-228600" algn="l">
              <a:lnSpc>
                <a:spcPct val="150000"/>
              </a:lnSpc>
              <a:spcBef>
                <a:spcPts val="200"/>
              </a:spcBef>
              <a:spcAft>
                <a:spcPts val="1200"/>
              </a:spcAft>
              <a:tabLst>
                <a:tab pos="449580" algn="l"/>
              </a:tabLst>
            </a:pPr>
            <a:r>
              <a:rPr lang="x-none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Kultura</a:t>
            </a:r>
            <a:r>
              <a:rPr lang="pl-PL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- </a:t>
            </a:r>
            <a:r>
              <a:rPr lang="x-none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Działalność Gryfińskiego Domu Kultury</a:t>
            </a:r>
            <a:r>
              <a:rPr lang="pl-PL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font297"/>
                <a:cs typeface="Times New Roman" panose="02020603050405020304" pitchFamily="18" charset="0"/>
              </a:rPr>
              <a:t/>
            </a:r>
            <a:br>
              <a:rPr lang="pl-PL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font297"/>
                <a:cs typeface="Times New Roman" panose="02020603050405020304" pitchFamily="18" charset="0"/>
              </a:rPr>
            </a:br>
            <a:endParaRPr lang="pl-PL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font297"/>
              <a:cs typeface="Times New Roman" panose="02020603050405020304" pitchFamily="18" charset="0"/>
            </a:endParaRPr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xmlns="" id="{1E323012-3A4E-65D3-6B70-0F4C33B11F3A}"/>
              </a:ext>
            </a:extLst>
          </p:cNvPr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xmlns="" id="{51A3C8B0-F649-B84E-AB97-E15A7C5E301F}"/>
                </a:ext>
              </a:extLst>
            </p:cNvPr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23" name="TextBox 4">
              <a:extLst>
                <a:ext uri="{FF2B5EF4-FFF2-40B4-BE49-F238E27FC236}">
                  <a16:creationId xmlns:a16="http://schemas.microsoft.com/office/drawing/2014/main" xmlns="" id="{64D61E76-EBED-1768-98CC-9C942E7F24AD}"/>
                </a:ext>
              </a:extLst>
            </p:cNvPr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4" name="Picture 5">
            <a:extLst>
              <a:ext uri="{FF2B5EF4-FFF2-40B4-BE49-F238E27FC236}">
                <a16:creationId xmlns:a16="http://schemas.microsoft.com/office/drawing/2014/main" xmlns="" id="{E371D31B-8ACF-F955-46E8-30157E7D2A6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25" name="Group 6">
            <a:extLst>
              <a:ext uri="{FF2B5EF4-FFF2-40B4-BE49-F238E27FC236}">
                <a16:creationId xmlns:a16="http://schemas.microsoft.com/office/drawing/2014/main" xmlns="" id="{8BE044B1-3F7D-F3B4-7B3F-738F0EFEFB46}"/>
              </a:ext>
            </a:extLst>
          </p:cNvPr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xmlns="" id="{1AC70D46-1833-2351-B126-B9F3DF311C87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CD837E0-7560-A32C-7079-F0B8E5E8E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8759" y="4645264"/>
            <a:ext cx="1945357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2FD29C-7243-C2BC-A2EE-2C742EBAD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8759" y="7445614"/>
            <a:ext cx="1945357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9458" name="Obraz 7">
            <a:extLst>
              <a:ext uri="{FF2B5EF4-FFF2-40B4-BE49-F238E27FC236}">
                <a16:creationId xmlns:a16="http://schemas.microsoft.com/office/drawing/2014/main" xmlns="" id="{226ED76A-FFA7-D106-3B98-C2CF0F4D1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946" y="3616860"/>
            <a:ext cx="2779793" cy="180186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Obraz 525">
            <a:extLst>
              <a:ext uri="{FF2B5EF4-FFF2-40B4-BE49-F238E27FC236}">
                <a16:creationId xmlns:a16="http://schemas.microsoft.com/office/drawing/2014/main" xmlns="" id="{18F035B4-FFFA-A252-71DC-A220370C0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4477" y="3644548"/>
            <a:ext cx="2428789" cy="174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Obraz 524">
            <a:extLst>
              <a:ext uri="{FF2B5EF4-FFF2-40B4-BE49-F238E27FC236}">
                <a16:creationId xmlns:a16="http://schemas.microsoft.com/office/drawing/2014/main" xmlns="" id="{7109EF87-6125-35F4-ED7D-71B82B292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041"/>
          <a:stretch>
            <a:fillRect/>
          </a:stretch>
        </p:blipFill>
        <p:spPr bwMode="auto">
          <a:xfrm>
            <a:off x="5920533" y="3683597"/>
            <a:ext cx="3223467" cy="158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Obraz 519">
            <a:extLst>
              <a:ext uri="{FF2B5EF4-FFF2-40B4-BE49-F238E27FC236}">
                <a16:creationId xmlns:a16="http://schemas.microsoft.com/office/drawing/2014/main" xmlns="" id="{3971325F-FA26-2405-F75A-0F19DFE88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675328"/>
            <a:ext cx="1750472" cy="247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Obraz 526">
            <a:extLst>
              <a:ext uri="{FF2B5EF4-FFF2-40B4-BE49-F238E27FC236}">
                <a16:creationId xmlns:a16="http://schemas.microsoft.com/office/drawing/2014/main" xmlns="" id="{E19B10A0-5D58-0A8D-EF70-F2A07549F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9309" y="5868614"/>
            <a:ext cx="2642565" cy="1871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0662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DD418CF2-DBD6-8782-E3CD-3CFA3887A0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9604" b="3748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xmlns="" id="{F4C15A45-8305-9BCA-5CFD-70508912D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431005"/>
            <a:ext cx="12496800" cy="2516606"/>
          </a:xfrm>
        </p:spPr>
        <p:txBody>
          <a:bodyPr>
            <a:normAutofit/>
          </a:bodyPr>
          <a:lstStyle/>
          <a:p>
            <a:r>
              <a:rPr lang="pl-PL" sz="8800" b="1" dirty="0">
                <a:solidFill>
                  <a:schemeClr val="bg1"/>
                </a:solidFill>
                <a:latin typeface="Fira Sans" panose="020B0503050000020004" pitchFamily="34" charset="0"/>
              </a:rPr>
              <a:t>KLUCZOWE PROJEKTY</a:t>
            </a:r>
          </a:p>
        </p:txBody>
      </p:sp>
    </p:spTree>
    <p:extLst>
      <p:ext uri="{BB962C8B-B14F-4D97-AF65-F5344CB8AC3E}">
        <p14:creationId xmlns:p14="http://schemas.microsoft.com/office/powerpoint/2010/main" xmlns="" val="39314388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xmlns="" id="{74A1E944-FB3A-4333-943B-1B491C1F9448}"/>
              </a:ext>
            </a:extLst>
          </p:cNvPr>
          <p:cNvSpPr/>
          <p:nvPr/>
        </p:nvSpPr>
        <p:spPr>
          <a:xfrm>
            <a:off x="958377" y="2476859"/>
            <a:ext cx="8396222" cy="5333282"/>
          </a:xfrm>
          <a:prstGeom prst="roundRect">
            <a:avLst/>
          </a:prstGeom>
          <a:solidFill>
            <a:srgbClr val="01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2021 r. gryfińskie kino zorganizowało 547 seansów, </a:t>
            </a:r>
            <a:b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tym kilkadziesiąt seansów przedpołudniowych, przeznaczonych dla przedszkoli i szkół. We wszystkich seansach uczestniczyło 7 647 widzów.</a:t>
            </a: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endParaRPr lang="pl-PL" sz="2800" dirty="0">
              <a:latin typeface="Fira Sans" panose="020B050305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 listopada 2021 r. odbyła się 28. edycja Nocy Grozy. Gryfińskich Spotkań z Horrorem, podczas której prezentowane były najnowsze produkcje kina grozy.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xmlns="" id="{C2B0F82C-DD25-4FCF-A656-F68E25060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573" y="228636"/>
            <a:ext cx="16421099" cy="1329926"/>
          </a:xfrm>
        </p:spPr>
        <p:txBody>
          <a:bodyPr>
            <a:noAutofit/>
          </a:bodyPr>
          <a:lstStyle/>
          <a:p>
            <a:pPr marL="914400" indent="-228600" algn="l">
              <a:lnSpc>
                <a:spcPct val="150000"/>
              </a:lnSpc>
              <a:spcBef>
                <a:spcPts val="200"/>
              </a:spcBef>
              <a:spcAft>
                <a:spcPts val="1200"/>
              </a:spcAft>
              <a:tabLst>
                <a:tab pos="449580" algn="l"/>
              </a:tabLst>
            </a:pPr>
            <a:r>
              <a:rPr lang="x-none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Kultura</a:t>
            </a:r>
            <a:r>
              <a:rPr lang="pl-PL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- Kino Gryf</a:t>
            </a:r>
            <a:r>
              <a:rPr lang="pl-PL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font297"/>
                <a:cs typeface="Times New Roman" panose="02020603050405020304" pitchFamily="18" charset="0"/>
              </a:rPr>
              <a:t/>
            </a:r>
            <a:br>
              <a:rPr lang="pl-PL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font297"/>
                <a:cs typeface="Times New Roman" panose="02020603050405020304" pitchFamily="18" charset="0"/>
              </a:rPr>
            </a:br>
            <a:endParaRPr lang="pl-PL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font297"/>
              <a:cs typeface="Times New Roman" panose="02020603050405020304" pitchFamily="18" charset="0"/>
            </a:endParaRPr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xmlns="" id="{1E323012-3A4E-65D3-6B70-0F4C33B11F3A}"/>
              </a:ext>
            </a:extLst>
          </p:cNvPr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xmlns="" id="{51A3C8B0-F649-B84E-AB97-E15A7C5E301F}"/>
                </a:ext>
              </a:extLst>
            </p:cNvPr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23" name="TextBox 4">
              <a:extLst>
                <a:ext uri="{FF2B5EF4-FFF2-40B4-BE49-F238E27FC236}">
                  <a16:creationId xmlns:a16="http://schemas.microsoft.com/office/drawing/2014/main" xmlns="" id="{64D61E76-EBED-1768-98CC-9C942E7F24AD}"/>
                </a:ext>
              </a:extLst>
            </p:cNvPr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4" name="Picture 5">
            <a:extLst>
              <a:ext uri="{FF2B5EF4-FFF2-40B4-BE49-F238E27FC236}">
                <a16:creationId xmlns:a16="http://schemas.microsoft.com/office/drawing/2014/main" xmlns="" id="{E371D31B-8ACF-F955-46E8-30157E7D2A6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25" name="Group 6">
            <a:extLst>
              <a:ext uri="{FF2B5EF4-FFF2-40B4-BE49-F238E27FC236}">
                <a16:creationId xmlns:a16="http://schemas.microsoft.com/office/drawing/2014/main" xmlns="" id="{8BE044B1-3F7D-F3B4-7B3F-738F0EFEFB46}"/>
              </a:ext>
            </a:extLst>
          </p:cNvPr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xmlns="" id="{1AC70D46-1833-2351-B126-B9F3DF311C87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CD837E0-7560-A32C-7079-F0B8E5E8E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8759" y="4645264"/>
            <a:ext cx="1945357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2FD29C-7243-C2BC-A2EE-2C742EBAD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8759" y="7445614"/>
            <a:ext cx="1945357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20482" name="Obraz 527">
            <a:extLst>
              <a:ext uri="{FF2B5EF4-FFF2-40B4-BE49-F238E27FC236}">
                <a16:creationId xmlns:a16="http://schemas.microsoft.com/office/drawing/2014/main" xmlns="" id="{EDBCBCE2-7CB1-B8D3-546B-EDE853EEF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05467" y="2476859"/>
            <a:ext cx="7467006" cy="533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456894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xmlns="" id="{74A1E944-FB3A-4333-943B-1B491C1F9448}"/>
              </a:ext>
            </a:extLst>
          </p:cNvPr>
          <p:cNvSpPr/>
          <p:nvPr/>
        </p:nvSpPr>
        <p:spPr>
          <a:xfrm>
            <a:off x="457200" y="2082707"/>
            <a:ext cx="6400800" cy="3345898"/>
          </a:xfrm>
          <a:prstGeom prst="roundRect">
            <a:avLst/>
          </a:prstGeom>
          <a:solidFill>
            <a:srgbClr val="01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1020" lvl="2" indent="-266700" algn="ctr">
              <a:spcAft>
                <a:spcPts val="900"/>
              </a:spcAft>
            </a:pPr>
            <a: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2021 r. Biblioteka Publiczna w Gryfinie miała zarejestrowanych 3 795 czytelników, z czego 2 784 </a:t>
            </a:r>
            <a:b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bibliotece macierzystej i jej dwóch miejskich filiach.</a:t>
            </a:r>
            <a: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4400" dirty="0">
              <a:latin typeface="Fira Sans" panose="020B0503050000020004" pitchFamily="34" charset="0"/>
            </a:endParaRP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xmlns="" id="{C2B0F82C-DD25-4FCF-A656-F68E25060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157" y="221846"/>
            <a:ext cx="16421099" cy="1329926"/>
          </a:xfrm>
        </p:spPr>
        <p:txBody>
          <a:bodyPr>
            <a:noAutofit/>
          </a:bodyPr>
          <a:lstStyle/>
          <a:p>
            <a:pPr marL="914400" indent="-228600" algn="l">
              <a:lnSpc>
                <a:spcPct val="150000"/>
              </a:lnSpc>
              <a:spcBef>
                <a:spcPts val="200"/>
              </a:spcBef>
              <a:spcAft>
                <a:spcPts val="1200"/>
              </a:spcAft>
              <a:tabLst>
                <a:tab pos="449580" algn="l"/>
              </a:tabLst>
            </a:pPr>
            <a:r>
              <a:rPr lang="pl-PL" b="1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/>
            </a:r>
            <a:br>
              <a:rPr lang="pl-PL" b="1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</a:br>
            <a:r>
              <a:rPr lang="x-none" b="1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Działalność Biblioteki Publicznej w Gryfinie</a:t>
            </a:r>
            <a:r>
              <a:rPr lang="pl-PL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font297"/>
                <a:cs typeface="Times New Roman" panose="02020603050405020304" pitchFamily="18" charset="0"/>
              </a:rPr>
              <a:t/>
            </a:r>
            <a:br>
              <a:rPr lang="pl-PL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font297"/>
                <a:cs typeface="Times New Roman" panose="02020603050405020304" pitchFamily="18" charset="0"/>
              </a:rPr>
            </a:br>
            <a:endParaRPr lang="pl-PL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font297"/>
              <a:cs typeface="Times New Roman" panose="02020603050405020304" pitchFamily="18" charset="0"/>
            </a:endParaRPr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xmlns="" id="{1E323012-3A4E-65D3-6B70-0F4C33B11F3A}"/>
              </a:ext>
            </a:extLst>
          </p:cNvPr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xmlns="" id="{51A3C8B0-F649-B84E-AB97-E15A7C5E301F}"/>
                </a:ext>
              </a:extLst>
            </p:cNvPr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23" name="TextBox 4">
              <a:extLst>
                <a:ext uri="{FF2B5EF4-FFF2-40B4-BE49-F238E27FC236}">
                  <a16:creationId xmlns:a16="http://schemas.microsoft.com/office/drawing/2014/main" xmlns="" id="{64D61E76-EBED-1768-98CC-9C942E7F24AD}"/>
                </a:ext>
              </a:extLst>
            </p:cNvPr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4" name="Picture 5">
            <a:extLst>
              <a:ext uri="{FF2B5EF4-FFF2-40B4-BE49-F238E27FC236}">
                <a16:creationId xmlns:a16="http://schemas.microsoft.com/office/drawing/2014/main" xmlns="" id="{E371D31B-8ACF-F955-46E8-30157E7D2A6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25" name="Group 6">
            <a:extLst>
              <a:ext uri="{FF2B5EF4-FFF2-40B4-BE49-F238E27FC236}">
                <a16:creationId xmlns:a16="http://schemas.microsoft.com/office/drawing/2014/main" xmlns="" id="{8BE044B1-3F7D-F3B4-7B3F-738F0EFEFB46}"/>
              </a:ext>
            </a:extLst>
          </p:cNvPr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xmlns="" id="{1AC70D46-1833-2351-B126-B9F3DF311C87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CD837E0-7560-A32C-7079-F0B8E5E8E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8759" y="4645264"/>
            <a:ext cx="1945357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2FD29C-7243-C2BC-A2EE-2C742EBAD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8759" y="7445614"/>
            <a:ext cx="1945357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1BE344E3-4E54-9EC7-DECB-856129F4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1290" y="3409950"/>
            <a:ext cx="2986577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EEA562F-5CF6-4416-8FD2-7F3EFCFEA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1290" y="6610350"/>
            <a:ext cx="2986577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27" name="Tytuł 7">
            <a:extLst>
              <a:ext uri="{FF2B5EF4-FFF2-40B4-BE49-F238E27FC236}">
                <a16:creationId xmlns:a16="http://schemas.microsoft.com/office/drawing/2014/main" xmlns="" id="{6EC062DB-B65E-BE02-24B8-2769E754C432}"/>
              </a:ext>
            </a:extLst>
          </p:cNvPr>
          <p:cNvSpPr txBox="1">
            <a:spLocks/>
          </p:cNvSpPr>
          <p:nvPr/>
        </p:nvSpPr>
        <p:spPr>
          <a:xfrm>
            <a:off x="9438759" y="2720107"/>
            <a:ext cx="4953000" cy="886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dirty="0"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1800" dirty="0"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dirty="0"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1800" dirty="0"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Podział czytelników według wieku, stan na 31 grudnia 2021 r.</a:t>
            </a:r>
            <a:endParaRPr lang="pl-PL" dirty="0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xmlns="" id="{8AD0402B-893B-F940-70D2-848E07021C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32410179"/>
              </p:ext>
            </p:extLst>
          </p:nvPr>
        </p:nvGraphicFramePr>
        <p:xfrm>
          <a:off x="3810000" y="5676900"/>
          <a:ext cx="3200400" cy="43882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xmlns="" val="4211452797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2189544950"/>
                    </a:ext>
                  </a:extLst>
                </a:gridCol>
              </a:tblGrid>
              <a:tr h="123751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 dirty="0">
                          <a:effectLst/>
                          <a:latin typeface="Fira Sans" panose="020B0503050000020004" pitchFamily="34" charset="0"/>
                        </a:rPr>
                        <a:t>Podział czytelników wg wieku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 dirty="0">
                          <a:effectLst/>
                          <a:latin typeface="Fira Sans" panose="020B0503050000020004" pitchFamily="34" charset="0"/>
                        </a:rPr>
                        <a:t>Liczebność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19810383"/>
                  </a:ext>
                </a:extLst>
              </a:tr>
              <a:tr h="35156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effectLst/>
                          <a:latin typeface="Fira Sans" panose="020B0503050000020004" pitchFamily="34" charset="0"/>
                        </a:rPr>
                        <a:t>do 5 lat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effectLst/>
                          <a:latin typeface="Fira Sans" panose="020B0503050000020004" pitchFamily="34" charset="0"/>
                        </a:rPr>
                        <a:t>71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66042632"/>
                  </a:ext>
                </a:extLst>
              </a:tr>
              <a:tr h="35156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effectLst/>
                          <a:latin typeface="Fira Sans" panose="020B0503050000020004" pitchFamily="34" charset="0"/>
                        </a:rPr>
                        <a:t>6-12 lat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effectLst/>
                          <a:latin typeface="Fira Sans" panose="020B0503050000020004" pitchFamily="34" charset="0"/>
                        </a:rPr>
                        <a:t>633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89727206"/>
                  </a:ext>
                </a:extLst>
              </a:tr>
              <a:tr h="35156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effectLst/>
                          <a:latin typeface="Fira Sans" panose="020B0503050000020004" pitchFamily="34" charset="0"/>
                        </a:rPr>
                        <a:t>13-15 lat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effectLst/>
                          <a:latin typeface="Fira Sans" panose="020B0503050000020004" pitchFamily="34" charset="0"/>
                        </a:rPr>
                        <a:t>475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73844927"/>
                  </a:ext>
                </a:extLst>
              </a:tr>
              <a:tr h="35156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effectLst/>
                          <a:latin typeface="Fira Sans" panose="020B0503050000020004" pitchFamily="34" charset="0"/>
                        </a:rPr>
                        <a:t>16-19 lat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effectLst/>
                          <a:latin typeface="Fira Sans" panose="020B0503050000020004" pitchFamily="34" charset="0"/>
                        </a:rPr>
                        <a:t>192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42192133"/>
                  </a:ext>
                </a:extLst>
              </a:tr>
              <a:tr h="35156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effectLst/>
                          <a:latin typeface="Fira Sans" panose="020B0503050000020004" pitchFamily="34" charset="0"/>
                        </a:rPr>
                        <a:t>20-24 lat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effectLst/>
                          <a:latin typeface="Fira Sans" panose="020B0503050000020004" pitchFamily="34" charset="0"/>
                        </a:rPr>
                        <a:t>181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44736075"/>
                  </a:ext>
                </a:extLst>
              </a:tr>
              <a:tr h="35156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effectLst/>
                          <a:latin typeface="Fira Sans" panose="020B0503050000020004" pitchFamily="34" charset="0"/>
                        </a:rPr>
                        <a:t>25-44 lat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effectLst/>
                          <a:latin typeface="Fira Sans" panose="020B0503050000020004" pitchFamily="34" charset="0"/>
                        </a:rPr>
                        <a:t>880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75482946"/>
                  </a:ext>
                </a:extLst>
              </a:tr>
              <a:tr h="35156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effectLst/>
                          <a:latin typeface="Fira Sans" panose="020B0503050000020004" pitchFamily="34" charset="0"/>
                        </a:rPr>
                        <a:t>45-60 lat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effectLst/>
                          <a:latin typeface="Fira Sans" panose="020B0503050000020004" pitchFamily="34" charset="0"/>
                        </a:rPr>
                        <a:t>615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50940413"/>
                  </a:ext>
                </a:extLst>
              </a:tr>
              <a:tr h="689759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effectLst/>
                          <a:latin typeface="Fira Sans" panose="020B0503050000020004" pitchFamily="34" charset="0"/>
                        </a:rPr>
                        <a:t>powyżej 60 lat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 dirty="0">
                          <a:effectLst/>
                          <a:latin typeface="Fira Sans" panose="020B0503050000020004" pitchFamily="34" charset="0"/>
                        </a:rPr>
                        <a:t>748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88761631"/>
                  </a:ext>
                </a:extLst>
              </a:tr>
            </a:tbl>
          </a:graphicData>
        </a:graphic>
      </p:graphicFrame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B38022D2-D2B6-8FDD-B150-E52A308C209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4368" y="3672778"/>
            <a:ext cx="10298670" cy="601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37490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ytuł 1">
            <a:extLst>
              <a:ext uri="{FF2B5EF4-FFF2-40B4-BE49-F238E27FC236}">
                <a16:creationId xmlns:a16="http://schemas.microsoft.com/office/drawing/2014/main" xmlns="" id="{C2B0F82C-DD25-4FCF-A656-F68E25060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157" y="107645"/>
            <a:ext cx="15385004" cy="1866900"/>
          </a:xfrm>
        </p:spPr>
        <p:txBody>
          <a:bodyPr>
            <a:noAutofit/>
          </a:bodyPr>
          <a:lstStyle/>
          <a:p>
            <a:pPr marL="914400" indent="-228600" algn="l">
              <a:spcBef>
                <a:spcPts val="200"/>
              </a:spcBef>
              <a:spcAft>
                <a:spcPts val="1200"/>
              </a:spcAft>
              <a:tabLst>
                <a:tab pos="449580" algn="l"/>
              </a:tabLst>
            </a:pPr>
            <a:r>
              <a:rPr lang="pl-PL" sz="40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/>
            </a:r>
            <a:br>
              <a:rPr lang="pl-PL" sz="40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</a:br>
            <a:r>
              <a:rPr lang="pl-PL" sz="4000" dirty="0">
                <a:solidFill>
                  <a:srgbClr val="01354D"/>
                </a:solidFill>
                <a:latin typeface="Fira Sans" panose="020B0503050000020004" pitchFamily="34" charset="0"/>
                <a:ea typeface="font297"/>
                <a:cs typeface="Calibri" panose="020F0502020204030204" pitchFamily="34" charset="0"/>
              </a:rPr>
              <a:t>D</a:t>
            </a:r>
            <a:r>
              <a:rPr lang="pl-PL" sz="40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ziałalność edukacyjna, </a:t>
            </a:r>
            <a:r>
              <a:rPr lang="pl-PL" sz="4000" dirty="0" err="1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kulturalno–oświatowa</a:t>
            </a:r>
            <a:r>
              <a:rPr lang="pl-PL" sz="40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pl-PL" sz="40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40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oraz promocja czytelnictwa w Bibliotece Publicznej </a:t>
            </a:r>
            <a:br>
              <a:rPr lang="pl-PL" sz="40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40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Gryfinie </a:t>
            </a:r>
            <a:r>
              <a:rPr lang="pl-PL" sz="40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/>
            </a:r>
            <a:br>
              <a:rPr lang="pl-PL" sz="40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</a:br>
            <a:endParaRPr lang="pl-PL" sz="4000" dirty="0">
              <a:solidFill>
                <a:srgbClr val="01354D"/>
              </a:solidFill>
              <a:effectLst/>
              <a:latin typeface="Fira Sans" panose="020B0503050000020004" pitchFamily="34" charset="0"/>
              <a:ea typeface="font297"/>
              <a:cs typeface="Times New Roman" panose="02020603050405020304" pitchFamily="18" charset="0"/>
            </a:endParaRPr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xmlns="" id="{1E323012-3A4E-65D3-6B70-0F4C33B11F3A}"/>
              </a:ext>
            </a:extLst>
          </p:cNvPr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xmlns="" id="{51A3C8B0-F649-B84E-AB97-E15A7C5E301F}"/>
                </a:ext>
              </a:extLst>
            </p:cNvPr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23" name="TextBox 4">
              <a:extLst>
                <a:ext uri="{FF2B5EF4-FFF2-40B4-BE49-F238E27FC236}">
                  <a16:creationId xmlns:a16="http://schemas.microsoft.com/office/drawing/2014/main" xmlns="" id="{64D61E76-EBED-1768-98CC-9C942E7F24AD}"/>
                </a:ext>
              </a:extLst>
            </p:cNvPr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4" name="Picture 5">
            <a:extLst>
              <a:ext uri="{FF2B5EF4-FFF2-40B4-BE49-F238E27FC236}">
                <a16:creationId xmlns:a16="http://schemas.microsoft.com/office/drawing/2014/main" xmlns="" id="{E371D31B-8ACF-F955-46E8-30157E7D2A6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25" name="Group 6">
            <a:extLst>
              <a:ext uri="{FF2B5EF4-FFF2-40B4-BE49-F238E27FC236}">
                <a16:creationId xmlns:a16="http://schemas.microsoft.com/office/drawing/2014/main" xmlns="" id="{8BE044B1-3F7D-F3B4-7B3F-738F0EFEFB46}"/>
              </a:ext>
            </a:extLst>
          </p:cNvPr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xmlns="" id="{1AC70D46-1833-2351-B126-B9F3DF311C87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CD837E0-7560-A32C-7079-F0B8E5E8E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8759" y="4645264"/>
            <a:ext cx="1945357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2FD29C-7243-C2BC-A2EE-2C742EBAD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8759" y="7445614"/>
            <a:ext cx="1945357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1BE344E3-4E54-9EC7-DECB-856129F4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1290" y="3409950"/>
            <a:ext cx="2986577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EEA562F-5CF6-4416-8FD2-7F3EFCFEA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1290" y="6610350"/>
            <a:ext cx="2986577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5E36374E-119F-6173-76CA-83B774CC1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1094571"/>
            <a:ext cx="37019730" cy="998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367429CE-1DFD-988D-A528-ECD4F6B9E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752171"/>
            <a:ext cx="3701973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7" name="Prostokąt: zaokrąglone rogi 16">
            <a:extLst>
              <a:ext uri="{FF2B5EF4-FFF2-40B4-BE49-F238E27FC236}">
                <a16:creationId xmlns:a16="http://schemas.microsoft.com/office/drawing/2014/main" xmlns="" id="{388C0634-22F8-6994-A675-08FE13CCFA5E}"/>
              </a:ext>
            </a:extLst>
          </p:cNvPr>
          <p:cNvSpPr/>
          <p:nvPr/>
        </p:nvSpPr>
        <p:spPr>
          <a:xfrm>
            <a:off x="9124950" y="2165228"/>
            <a:ext cx="7449615" cy="745277"/>
          </a:xfrm>
          <a:prstGeom prst="roundRect">
            <a:avLst/>
          </a:prstGeom>
          <a:solidFill>
            <a:srgbClr val="01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1020" lvl="2" indent="-266700" algn="ctr">
              <a:spcAft>
                <a:spcPts val="900"/>
              </a:spcAft>
            </a:pPr>
            <a:endParaRPr lang="pl-PL" sz="2400" dirty="0">
              <a:effectLst/>
              <a:latin typeface="Fira Sans" panose="020B05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1020" lvl="2" indent="-266700" algn="ctr">
              <a:spcAft>
                <a:spcPts val="900"/>
              </a:spcAft>
            </a:pPr>
            <a: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 „Gryfińskie Archiwum Mówione”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1020" lvl="2" indent="-266700" algn="ctr">
              <a:spcAft>
                <a:spcPts val="900"/>
              </a:spcAft>
            </a:pPr>
            <a:endParaRPr lang="pl-PL" sz="3600" dirty="0">
              <a:latin typeface="Fira Sans" panose="020B0503050000020004" pitchFamily="34" charset="0"/>
            </a:endParaRPr>
          </a:p>
        </p:txBody>
      </p:sp>
      <p:sp>
        <p:nvSpPr>
          <p:cNvPr id="18" name="Prostokąt: zaokrąglone rogi 17">
            <a:extLst>
              <a:ext uri="{FF2B5EF4-FFF2-40B4-BE49-F238E27FC236}">
                <a16:creationId xmlns:a16="http://schemas.microsoft.com/office/drawing/2014/main" xmlns="" id="{E7792B2D-A5F5-3DAA-718B-DACF5C435CB2}"/>
              </a:ext>
            </a:extLst>
          </p:cNvPr>
          <p:cNvSpPr/>
          <p:nvPr/>
        </p:nvSpPr>
        <p:spPr>
          <a:xfrm>
            <a:off x="9105900" y="3047671"/>
            <a:ext cx="7449615" cy="781867"/>
          </a:xfrm>
          <a:prstGeom prst="roundRect">
            <a:avLst/>
          </a:prstGeom>
          <a:solidFill>
            <a:srgbClr val="01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1020" lvl="2" indent="-266700" algn="ctr">
              <a:spcAft>
                <a:spcPts val="900"/>
              </a:spcAft>
            </a:pPr>
            <a:endParaRPr lang="pl-PL" sz="3600" dirty="0">
              <a:latin typeface="Fira Sans" panose="020B0503050000020004" pitchFamily="34" charset="0"/>
            </a:endParaRPr>
          </a:p>
          <a:p>
            <a:pPr marL="531020" lvl="2" indent="-266700" algn="ctr">
              <a:spcAft>
                <a:spcPts val="900"/>
              </a:spcAft>
            </a:pPr>
            <a: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Wystawa „Gryfino powojenne”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1020" lvl="2" indent="-266700" algn="ctr">
              <a:spcAft>
                <a:spcPts val="900"/>
              </a:spcAft>
            </a:pPr>
            <a:r>
              <a:rPr lang="pl-PL" sz="3600" dirty="0">
                <a:latin typeface="Fira Sans" panose="020B0503050000020004" pitchFamily="34" charset="0"/>
              </a:rPr>
              <a:t>”</a:t>
            </a:r>
          </a:p>
        </p:txBody>
      </p:sp>
      <p:sp>
        <p:nvSpPr>
          <p:cNvPr id="20" name="Prostokąt: zaokrąglone rogi 19">
            <a:extLst>
              <a:ext uri="{FF2B5EF4-FFF2-40B4-BE49-F238E27FC236}">
                <a16:creationId xmlns:a16="http://schemas.microsoft.com/office/drawing/2014/main" xmlns="" id="{4CAA7746-9A07-31BD-52EB-4A84A5A40C3D}"/>
              </a:ext>
            </a:extLst>
          </p:cNvPr>
          <p:cNvSpPr/>
          <p:nvPr/>
        </p:nvSpPr>
        <p:spPr>
          <a:xfrm>
            <a:off x="9105900" y="3984917"/>
            <a:ext cx="7490705" cy="800992"/>
          </a:xfrm>
          <a:prstGeom prst="roundRect">
            <a:avLst/>
          </a:prstGeom>
          <a:solidFill>
            <a:srgbClr val="01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600"/>
              </a:spcAft>
            </a:pPr>
            <a: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XVIII Ogólnopolski Tydzień Bibliotek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Prostokąt: zaokrąglone rogi 27">
            <a:extLst>
              <a:ext uri="{FF2B5EF4-FFF2-40B4-BE49-F238E27FC236}">
                <a16:creationId xmlns:a16="http://schemas.microsoft.com/office/drawing/2014/main" xmlns="" id="{60D95B57-6E54-F286-4A40-9C615AB7FE9E}"/>
              </a:ext>
            </a:extLst>
          </p:cNvPr>
          <p:cNvSpPr/>
          <p:nvPr/>
        </p:nvSpPr>
        <p:spPr>
          <a:xfrm>
            <a:off x="9105900" y="4929372"/>
            <a:ext cx="7482460" cy="789446"/>
          </a:xfrm>
          <a:prstGeom prst="roundRect">
            <a:avLst/>
          </a:prstGeom>
          <a:solidFill>
            <a:srgbClr val="01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Ogólnopolska akcja „Narodowego Czytania” 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Prostokąt: zaokrąglone rogi 28">
            <a:extLst>
              <a:ext uri="{FF2B5EF4-FFF2-40B4-BE49-F238E27FC236}">
                <a16:creationId xmlns:a16="http://schemas.microsoft.com/office/drawing/2014/main" xmlns="" id="{31FD8FBA-B6AC-DBEC-764F-363E2773E716}"/>
              </a:ext>
            </a:extLst>
          </p:cNvPr>
          <p:cNvSpPr/>
          <p:nvPr/>
        </p:nvSpPr>
        <p:spPr>
          <a:xfrm>
            <a:off x="9105899" y="5880578"/>
            <a:ext cx="7449615" cy="807786"/>
          </a:xfrm>
          <a:prstGeom prst="roundRect">
            <a:avLst/>
          </a:prstGeom>
          <a:solidFill>
            <a:srgbClr val="01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Wystawa IPN „Operacja polska ”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554" name="Obraz 7" descr="CityLight_GAM.jpg">
            <a:extLst>
              <a:ext uri="{FF2B5EF4-FFF2-40B4-BE49-F238E27FC236}">
                <a16:creationId xmlns:a16="http://schemas.microsoft.com/office/drawing/2014/main" xmlns="" id="{133B98F2-45F4-7E8F-9CEF-DE58BD284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921" y="1946750"/>
            <a:ext cx="2864079" cy="189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Obraz 511">
            <a:extLst>
              <a:ext uri="{FF2B5EF4-FFF2-40B4-BE49-F238E27FC236}">
                <a16:creationId xmlns:a16="http://schemas.microsoft.com/office/drawing/2014/main" xmlns="" id="{9B4B8EC0-FED2-B533-5370-4DF8523A1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1945" y="2005139"/>
            <a:ext cx="3798352" cy="175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Obraz 14">
            <a:extLst>
              <a:ext uri="{FF2B5EF4-FFF2-40B4-BE49-F238E27FC236}">
                <a16:creationId xmlns:a16="http://schemas.microsoft.com/office/drawing/2014/main" xmlns="" id="{3907841F-ADC1-F1F7-07D6-AF3608227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581" y="4211497"/>
            <a:ext cx="3314758" cy="189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Obraz 7" descr="1.jpg">
            <a:extLst>
              <a:ext uri="{FF2B5EF4-FFF2-40B4-BE49-F238E27FC236}">
                <a16:creationId xmlns:a16="http://schemas.microsoft.com/office/drawing/2014/main" xmlns="" id="{16DCFDDF-140F-760E-818D-0CD8C7896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5539" y="4196296"/>
            <a:ext cx="3314758" cy="189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Obraz 9" descr="operacja_polska_nkwd.jpg">
            <a:extLst>
              <a:ext uri="{FF2B5EF4-FFF2-40B4-BE49-F238E27FC236}">
                <a16:creationId xmlns:a16="http://schemas.microsoft.com/office/drawing/2014/main" xmlns="" id="{E1C26A77-77F0-16F0-6168-09F70789B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265"/>
          <a:stretch/>
        </p:blipFill>
        <p:spPr bwMode="auto">
          <a:xfrm>
            <a:off x="2332266" y="6464960"/>
            <a:ext cx="2836740" cy="1755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Prostokąt: zaokrąglone rogi 30">
            <a:extLst>
              <a:ext uri="{FF2B5EF4-FFF2-40B4-BE49-F238E27FC236}">
                <a16:creationId xmlns:a16="http://schemas.microsoft.com/office/drawing/2014/main" xmlns="" id="{6776A107-98BE-0E48-7C77-5F609B346EB3}"/>
              </a:ext>
            </a:extLst>
          </p:cNvPr>
          <p:cNvSpPr/>
          <p:nvPr/>
        </p:nvSpPr>
        <p:spPr>
          <a:xfrm>
            <a:off x="9124950" y="6801506"/>
            <a:ext cx="7449615" cy="807786"/>
          </a:xfrm>
          <a:prstGeom prst="roundRect">
            <a:avLst/>
          </a:prstGeom>
          <a:solidFill>
            <a:srgbClr val="01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Spotkanie autorskie z Wojciechem Chmielarzem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559" name="Obraz 19">
            <a:extLst>
              <a:ext uri="{FF2B5EF4-FFF2-40B4-BE49-F238E27FC236}">
                <a16:creationId xmlns:a16="http://schemas.microsoft.com/office/drawing/2014/main" xmlns="" id="{A861012B-EE59-E49D-4A97-BBDDD9CAB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6147" y="6416915"/>
            <a:ext cx="2675144" cy="1755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Prostokąt: zaokrąglone rogi 31">
            <a:extLst>
              <a:ext uri="{FF2B5EF4-FFF2-40B4-BE49-F238E27FC236}">
                <a16:creationId xmlns:a16="http://schemas.microsoft.com/office/drawing/2014/main" xmlns="" id="{97DAE183-ED01-9003-9318-A7DF407B6A67}"/>
              </a:ext>
            </a:extLst>
          </p:cNvPr>
          <p:cNvSpPr/>
          <p:nvPr/>
        </p:nvSpPr>
        <p:spPr>
          <a:xfrm>
            <a:off x="9146990" y="7790105"/>
            <a:ext cx="7449615" cy="807786"/>
          </a:xfrm>
          <a:prstGeom prst="roundRect">
            <a:avLst/>
          </a:prstGeom>
          <a:solidFill>
            <a:srgbClr val="01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Gryfińskie Koncerty Organowe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09954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ytuł 1">
            <a:extLst>
              <a:ext uri="{FF2B5EF4-FFF2-40B4-BE49-F238E27FC236}">
                <a16:creationId xmlns:a16="http://schemas.microsoft.com/office/drawing/2014/main" xmlns="" id="{C2B0F82C-DD25-4FCF-A656-F68E25060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156" y="221846"/>
            <a:ext cx="15385004" cy="1329926"/>
          </a:xfrm>
        </p:spPr>
        <p:txBody>
          <a:bodyPr>
            <a:noAutofit/>
          </a:bodyPr>
          <a:lstStyle/>
          <a:p>
            <a:pPr marL="914400" indent="-228600" algn="l">
              <a:spcBef>
                <a:spcPts val="200"/>
              </a:spcBef>
              <a:spcAft>
                <a:spcPts val="1200"/>
              </a:spcAft>
              <a:tabLst>
                <a:tab pos="449580" algn="l"/>
              </a:tabLst>
            </a:pPr>
            <a:r>
              <a:rPr lang="pl-PL" sz="8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/>
            </a:r>
            <a:br>
              <a:rPr lang="pl-PL" sz="8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</a:br>
            <a:r>
              <a:rPr lang="pl-PL" sz="8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/>
            </a:r>
            <a:br>
              <a:rPr lang="pl-PL" sz="8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</a:br>
            <a:r>
              <a:rPr lang="x-none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Wydarzenia koordynowane przez </a:t>
            </a:r>
            <a:r>
              <a:rPr lang="pl-PL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Urząd Miasta i Gminy </a:t>
            </a:r>
            <a:br>
              <a:rPr lang="pl-PL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</a:br>
            <a:r>
              <a:rPr lang="pl-PL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w Gryfinie</a:t>
            </a:r>
            <a:r>
              <a:rPr lang="pl-PL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font297"/>
                <a:cs typeface="Times New Roman" panose="02020603050405020304" pitchFamily="18" charset="0"/>
              </a:rPr>
              <a:t/>
            </a:r>
            <a:br>
              <a:rPr lang="pl-PL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font297"/>
                <a:cs typeface="Times New Roman" panose="02020603050405020304" pitchFamily="18" charset="0"/>
              </a:rPr>
            </a:br>
            <a:r>
              <a:rPr lang="pl-PL" sz="8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/>
            </a:r>
            <a:br>
              <a:rPr lang="pl-PL" sz="8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</a:br>
            <a:endParaRPr lang="pl-PL" sz="8800" dirty="0">
              <a:solidFill>
                <a:srgbClr val="01354D"/>
              </a:solidFill>
              <a:effectLst/>
              <a:latin typeface="Fira Sans" panose="020B0503050000020004" pitchFamily="34" charset="0"/>
              <a:ea typeface="font297"/>
              <a:cs typeface="Times New Roman" panose="02020603050405020304" pitchFamily="18" charset="0"/>
            </a:endParaRPr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xmlns="" id="{1E323012-3A4E-65D3-6B70-0F4C33B11F3A}"/>
              </a:ext>
            </a:extLst>
          </p:cNvPr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xmlns="" id="{51A3C8B0-F649-B84E-AB97-E15A7C5E301F}"/>
                </a:ext>
              </a:extLst>
            </p:cNvPr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23" name="TextBox 4">
              <a:extLst>
                <a:ext uri="{FF2B5EF4-FFF2-40B4-BE49-F238E27FC236}">
                  <a16:creationId xmlns:a16="http://schemas.microsoft.com/office/drawing/2014/main" xmlns="" id="{64D61E76-EBED-1768-98CC-9C942E7F24AD}"/>
                </a:ext>
              </a:extLst>
            </p:cNvPr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4" name="Picture 5">
            <a:extLst>
              <a:ext uri="{FF2B5EF4-FFF2-40B4-BE49-F238E27FC236}">
                <a16:creationId xmlns:a16="http://schemas.microsoft.com/office/drawing/2014/main" xmlns="" id="{E371D31B-8ACF-F955-46E8-30157E7D2A6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25" name="Group 6">
            <a:extLst>
              <a:ext uri="{FF2B5EF4-FFF2-40B4-BE49-F238E27FC236}">
                <a16:creationId xmlns:a16="http://schemas.microsoft.com/office/drawing/2014/main" xmlns="" id="{8BE044B1-3F7D-F3B4-7B3F-738F0EFEFB46}"/>
              </a:ext>
            </a:extLst>
          </p:cNvPr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xmlns="" id="{1AC70D46-1833-2351-B126-B9F3DF311C87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CD837E0-7560-A32C-7079-F0B8E5E8E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8759" y="4645264"/>
            <a:ext cx="1945357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2FD29C-7243-C2BC-A2EE-2C742EBAD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8759" y="7445614"/>
            <a:ext cx="1945357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1BE344E3-4E54-9EC7-DECB-856129F4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1290" y="3409950"/>
            <a:ext cx="2986577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EEA562F-5CF6-4416-8FD2-7F3EFCFEA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1290" y="6610350"/>
            <a:ext cx="2986577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5E36374E-119F-6173-76CA-83B774CC1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1094571"/>
            <a:ext cx="37019730" cy="998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367429CE-1DFD-988D-A528-ECD4F6B9E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752171"/>
            <a:ext cx="3701973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7" name="Prostokąt: zaokrąglone rogi 16">
            <a:extLst>
              <a:ext uri="{FF2B5EF4-FFF2-40B4-BE49-F238E27FC236}">
                <a16:creationId xmlns:a16="http://schemas.microsoft.com/office/drawing/2014/main" xmlns="" id="{388C0634-22F8-6994-A675-08FE13CCFA5E}"/>
              </a:ext>
            </a:extLst>
          </p:cNvPr>
          <p:cNvSpPr/>
          <p:nvPr/>
        </p:nvSpPr>
        <p:spPr>
          <a:xfrm>
            <a:off x="9124950" y="2165228"/>
            <a:ext cx="7449615" cy="745277"/>
          </a:xfrm>
          <a:prstGeom prst="roundRect">
            <a:avLst/>
          </a:prstGeom>
          <a:solidFill>
            <a:srgbClr val="01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1020" lvl="2" indent="-266700" algn="ctr">
              <a:spcAft>
                <a:spcPts val="900"/>
              </a:spcAft>
            </a:pPr>
            <a: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75-lecia osadnictwa polskiego </a:t>
            </a:r>
            <a:endParaRPr lang="pl-PL" sz="4400" dirty="0">
              <a:latin typeface="Fira Sans" panose="020B0503050000020004" pitchFamily="34" charset="0"/>
            </a:endParaRPr>
          </a:p>
        </p:txBody>
      </p:sp>
      <p:sp>
        <p:nvSpPr>
          <p:cNvPr id="18" name="Prostokąt: zaokrąglone rogi 17">
            <a:extLst>
              <a:ext uri="{FF2B5EF4-FFF2-40B4-BE49-F238E27FC236}">
                <a16:creationId xmlns:a16="http://schemas.microsoft.com/office/drawing/2014/main" xmlns="" id="{E7792B2D-A5F5-3DAA-718B-DACF5C435CB2}"/>
              </a:ext>
            </a:extLst>
          </p:cNvPr>
          <p:cNvSpPr/>
          <p:nvPr/>
        </p:nvSpPr>
        <p:spPr>
          <a:xfrm>
            <a:off x="9105900" y="3047671"/>
            <a:ext cx="7449615" cy="773568"/>
          </a:xfrm>
          <a:prstGeom prst="roundRect">
            <a:avLst/>
          </a:prstGeom>
          <a:solidFill>
            <a:srgbClr val="01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1020" lvl="2" indent="-266700" algn="ctr">
              <a:spcAft>
                <a:spcPts val="900"/>
              </a:spcAft>
            </a:pPr>
            <a:r>
              <a:rPr lang="pl-PL" sz="2400" dirty="0"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roczyste odsłonięcie muralu </a:t>
            </a:r>
            <a:endParaRPr lang="pl-PL" sz="4400" dirty="0">
              <a:latin typeface="Fira Sans" panose="020B0503050000020004" pitchFamily="34" charset="0"/>
            </a:endParaRPr>
          </a:p>
        </p:txBody>
      </p:sp>
      <p:sp>
        <p:nvSpPr>
          <p:cNvPr id="20" name="Prostokąt: zaokrąglone rogi 19">
            <a:extLst>
              <a:ext uri="{FF2B5EF4-FFF2-40B4-BE49-F238E27FC236}">
                <a16:creationId xmlns:a16="http://schemas.microsoft.com/office/drawing/2014/main" xmlns="" id="{4CAA7746-9A07-31BD-52EB-4A84A5A40C3D}"/>
              </a:ext>
            </a:extLst>
          </p:cNvPr>
          <p:cNvSpPr/>
          <p:nvPr/>
        </p:nvSpPr>
        <p:spPr>
          <a:xfrm>
            <a:off x="9105900" y="3984917"/>
            <a:ext cx="7490705" cy="800992"/>
          </a:xfrm>
          <a:prstGeom prst="roundRect">
            <a:avLst/>
          </a:prstGeom>
          <a:solidFill>
            <a:srgbClr val="01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600"/>
              </a:spcAft>
            </a:pPr>
            <a: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Gala Sportu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Prostokąt: zaokrąglone rogi 27">
            <a:extLst>
              <a:ext uri="{FF2B5EF4-FFF2-40B4-BE49-F238E27FC236}">
                <a16:creationId xmlns:a16="http://schemas.microsoft.com/office/drawing/2014/main" xmlns="" id="{60D95B57-6E54-F286-4A40-9C615AB7FE9E}"/>
              </a:ext>
            </a:extLst>
          </p:cNvPr>
          <p:cNvSpPr/>
          <p:nvPr/>
        </p:nvSpPr>
        <p:spPr>
          <a:xfrm>
            <a:off x="9105900" y="4929372"/>
            <a:ext cx="7482460" cy="789446"/>
          </a:xfrm>
          <a:prstGeom prst="roundRect">
            <a:avLst/>
          </a:prstGeom>
          <a:solidFill>
            <a:srgbClr val="01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Gala Laureatów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Prostokąt: zaokrąglone rogi 28">
            <a:extLst>
              <a:ext uri="{FF2B5EF4-FFF2-40B4-BE49-F238E27FC236}">
                <a16:creationId xmlns:a16="http://schemas.microsoft.com/office/drawing/2014/main" xmlns="" id="{31FD8FBA-B6AC-DBEC-764F-363E2773E716}"/>
              </a:ext>
            </a:extLst>
          </p:cNvPr>
          <p:cNvSpPr/>
          <p:nvPr/>
        </p:nvSpPr>
        <p:spPr>
          <a:xfrm>
            <a:off x="9105899" y="5880578"/>
            <a:ext cx="7449615" cy="807786"/>
          </a:xfrm>
          <a:prstGeom prst="roundRect">
            <a:avLst/>
          </a:prstGeom>
          <a:solidFill>
            <a:srgbClr val="01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Dożynki Gminne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Prostokąt: zaokrąglone rogi 30">
            <a:extLst>
              <a:ext uri="{FF2B5EF4-FFF2-40B4-BE49-F238E27FC236}">
                <a16:creationId xmlns:a16="http://schemas.microsoft.com/office/drawing/2014/main" xmlns="" id="{6776A107-98BE-0E48-7C77-5F609B346EB3}"/>
              </a:ext>
            </a:extLst>
          </p:cNvPr>
          <p:cNvSpPr/>
          <p:nvPr/>
        </p:nvSpPr>
        <p:spPr>
          <a:xfrm>
            <a:off x="9124950" y="6801506"/>
            <a:ext cx="7449615" cy="807786"/>
          </a:xfrm>
          <a:prstGeom prst="roundRect">
            <a:avLst/>
          </a:prstGeom>
          <a:solidFill>
            <a:srgbClr val="01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40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Dzień Edukacji </a:t>
            </a:r>
            <a: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Narodowej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Prostokąt: zaokrąglone rogi 31">
            <a:extLst>
              <a:ext uri="{FF2B5EF4-FFF2-40B4-BE49-F238E27FC236}">
                <a16:creationId xmlns:a16="http://schemas.microsoft.com/office/drawing/2014/main" xmlns="" id="{97DAE183-ED01-9003-9318-A7DF407B6A67}"/>
              </a:ext>
            </a:extLst>
          </p:cNvPr>
          <p:cNvSpPr/>
          <p:nvPr/>
        </p:nvSpPr>
        <p:spPr>
          <a:xfrm>
            <a:off x="9146990" y="7790105"/>
            <a:ext cx="7449615" cy="807786"/>
          </a:xfrm>
          <a:prstGeom prst="roundRect">
            <a:avLst/>
          </a:prstGeom>
          <a:solidFill>
            <a:srgbClr val="01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Gryfińskie Koncerty Organowe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578" name="Obraz 22">
            <a:extLst>
              <a:ext uri="{FF2B5EF4-FFF2-40B4-BE49-F238E27FC236}">
                <a16:creationId xmlns:a16="http://schemas.microsoft.com/office/drawing/2014/main" xmlns="" id="{0A6753E9-4D35-BA16-6292-DCF213EFA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618" y="2053132"/>
            <a:ext cx="2433242" cy="163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Obraz 24">
            <a:extLst>
              <a:ext uri="{FF2B5EF4-FFF2-40B4-BE49-F238E27FC236}">
                <a16:creationId xmlns:a16="http://schemas.microsoft.com/office/drawing/2014/main" xmlns="" id="{5CE7956B-95B0-47B9-D7DC-8EFD860C3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23" t="11292" r="14661" b="4010"/>
          <a:stretch>
            <a:fillRect/>
          </a:stretch>
        </p:blipFill>
        <p:spPr bwMode="auto">
          <a:xfrm>
            <a:off x="3489795" y="2042429"/>
            <a:ext cx="2433242" cy="162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Obraz 477">
            <a:extLst>
              <a:ext uri="{FF2B5EF4-FFF2-40B4-BE49-F238E27FC236}">
                <a16:creationId xmlns:a16="http://schemas.microsoft.com/office/drawing/2014/main" xmlns="" id="{315016CE-CBC5-CE4A-3763-7C6A4DF6E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09" t="10614" r="14529" b="4449"/>
          <a:stretch>
            <a:fillRect/>
          </a:stretch>
        </p:blipFill>
        <p:spPr bwMode="auto">
          <a:xfrm>
            <a:off x="6172972" y="2061926"/>
            <a:ext cx="2343216" cy="157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Obraz 479">
            <a:extLst>
              <a:ext uri="{FF2B5EF4-FFF2-40B4-BE49-F238E27FC236}">
                <a16:creationId xmlns:a16="http://schemas.microsoft.com/office/drawing/2014/main" xmlns="" id="{71B46F62-3AE3-44C0-AE54-01BEE9592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13" t="11292" r="18083" b="4237"/>
          <a:stretch>
            <a:fillRect/>
          </a:stretch>
        </p:blipFill>
        <p:spPr bwMode="auto">
          <a:xfrm>
            <a:off x="1306472" y="4235117"/>
            <a:ext cx="2702227" cy="203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Obraz 496">
            <a:extLst>
              <a:ext uri="{FF2B5EF4-FFF2-40B4-BE49-F238E27FC236}">
                <a16:creationId xmlns:a16="http://schemas.microsoft.com/office/drawing/2014/main" xmlns="" id="{767E0589-7CDE-0824-36B7-DBA212EF3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6416" y="4275674"/>
            <a:ext cx="2692989" cy="2008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Obraz 502">
            <a:extLst>
              <a:ext uri="{FF2B5EF4-FFF2-40B4-BE49-F238E27FC236}">
                <a16:creationId xmlns:a16="http://schemas.microsoft.com/office/drawing/2014/main" xmlns="" id="{EF054CF0-1E3C-41AC-3C58-047D04FFF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92" t="11292" r="14781" b="4691"/>
          <a:stretch>
            <a:fillRect/>
          </a:stretch>
        </p:blipFill>
        <p:spPr bwMode="auto">
          <a:xfrm>
            <a:off x="2895600" y="6688364"/>
            <a:ext cx="3351438" cy="22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938056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ytuł 1">
            <a:extLst>
              <a:ext uri="{FF2B5EF4-FFF2-40B4-BE49-F238E27FC236}">
                <a16:creationId xmlns:a16="http://schemas.microsoft.com/office/drawing/2014/main" xmlns="" id="{C2B0F82C-DD25-4FCF-A656-F68E25060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156" y="221846"/>
            <a:ext cx="15385004" cy="1329926"/>
          </a:xfrm>
        </p:spPr>
        <p:txBody>
          <a:bodyPr>
            <a:noAutofit/>
          </a:bodyPr>
          <a:lstStyle/>
          <a:p>
            <a:pPr marL="914400" indent="-228600" algn="l">
              <a:spcBef>
                <a:spcPts val="200"/>
              </a:spcBef>
              <a:spcAft>
                <a:spcPts val="1200"/>
              </a:spcAft>
              <a:tabLst>
                <a:tab pos="449580" algn="l"/>
              </a:tabLst>
            </a:pPr>
            <a:r>
              <a:rPr lang="pl-PL" sz="8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/>
            </a:r>
            <a:br>
              <a:rPr lang="pl-PL" sz="8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</a:br>
            <a:r>
              <a:rPr lang="pl-PL" sz="8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/>
            </a:r>
            <a:br>
              <a:rPr lang="pl-PL" sz="8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</a:br>
            <a:r>
              <a:rPr lang="pl-PL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Turystyka, sport i rekreacja</a:t>
            </a:r>
            <a:r>
              <a:rPr lang="pl-PL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font297"/>
                <a:cs typeface="Times New Roman" panose="02020603050405020304" pitchFamily="18" charset="0"/>
              </a:rPr>
              <a:t/>
            </a:r>
            <a:br>
              <a:rPr lang="pl-PL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font297"/>
                <a:cs typeface="Times New Roman" panose="02020603050405020304" pitchFamily="18" charset="0"/>
              </a:rPr>
            </a:br>
            <a:r>
              <a:rPr lang="pl-PL" sz="8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/>
            </a:r>
            <a:br>
              <a:rPr lang="pl-PL" sz="8800" dirty="0">
                <a:solidFill>
                  <a:srgbClr val="01354D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</a:br>
            <a:endParaRPr lang="pl-PL" sz="8800" dirty="0">
              <a:solidFill>
                <a:srgbClr val="01354D"/>
              </a:solidFill>
              <a:effectLst/>
              <a:latin typeface="Fira Sans" panose="020B0503050000020004" pitchFamily="34" charset="0"/>
              <a:ea typeface="font297"/>
              <a:cs typeface="Times New Roman" panose="02020603050405020304" pitchFamily="18" charset="0"/>
            </a:endParaRPr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xmlns="" id="{1E323012-3A4E-65D3-6B70-0F4C33B11F3A}"/>
              </a:ext>
            </a:extLst>
          </p:cNvPr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xmlns="" id="{51A3C8B0-F649-B84E-AB97-E15A7C5E301F}"/>
                </a:ext>
              </a:extLst>
            </p:cNvPr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23" name="TextBox 4">
              <a:extLst>
                <a:ext uri="{FF2B5EF4-FFF2-40B4-BE49-F238E27FC236}">
                  <a16:creationId xmlns:a16="http://schemas.microsoft.com/office/drawing/2014/main" xmlns="" id="{64D61E76-EBED-1768-98CC-9C942E7F24AD}"/>
                </a:ext>
              </a:extLst>
            </p:cNvPr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4" name="Picture 5">
            <a:extLst>
              <a:ext uri="{FF2B5EF4-FFF2-40B4-BE49-F238E27FC236}">
                <a16:creationId xmlns:a16="http://schemas.microsoft.com/office/drawing/2014/main" xmlns="" id="{E371D31B-8ACF-F955-46E8-30157E7D2A6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25" name="Group 6">
            <a:extLst>
              <a:ext uri="{FF2B5EF4-FFF2-40B4-BE49-F238E27FC236}">
                <a16:creationId xmlns:a16="http://schemas.microsoft.com/office/drawing/2014/main" xmlns="" id="{8BE044B1-3F7D-F3B4-7B3F-738F0EFEFB46}"/>
              </a:ext>
            </a:extLst>
          </p:cNvPr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xmlns="" id="{1AC70D46-1833-2351-B126-B9F3DF311C87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CD837E0-7560-A32C-7079-F0B8E5E8E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8759" y="4645264"/>
            <a:ext cx="1945357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2FD29C-7243-C2BC-A2EE-2C742EBAD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8759" y="7445614"/>
            <a:ext cx="1945357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1BE344E3-4E54-9EC7-DECB-856129F4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1290" y="3409950"/>
            <a:ext cx="2986577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EEA562F-5CF6-4416-8FD2-7F3EFCFEA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1290" y="6610350"/>
            <a:ext cx="2986577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5E36374E-119F-6173-76CA-83B774CC1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1094571"/>
            <a:ext cx="37019730" cy="998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367429CE-1DFD-988D-A528-ECD4F6B9E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752171"/>
            <a:ext cx="3701973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30" name="Prostokąt: zaokrąglone rogi 29">
            <a:extLst>
              <a:ext uri="{FF2B5EF4-FFF2-40B4-BE49-F238E27FC236}">
                <a16:creationId xmlns:a16="http://schemas.microsoft.com/office/drawing/2014/main" xmlns="" id="{98EA1B94-5725-583E-BC19-0623D836496D}"/>
              </a:ext>
            </a:extLst>
          </p:cNvPr>
          <p:cNvSpPr/>
          <p:nvPr/>
        </p:nvSpPr>
        <p:spPr>
          <a:xfrm>
            <a:off x="533400" y="2148290"/>
            <a:ext cx="7086600" cy="3345898"/>
          </a:xfrm>
          <a:prstGeom prst="roundRect">
            <a:avLst/>
          </a:prstGeom>
          <a:solidFill>
            <a:srgbClr val="01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indent="-228600">
              <a:lnSpc>
                <a:spcPct val="150000"/>
              </a:lnSpc>
              <a:spcBef>
                <a:spcPts val="200"/>
              </a:spcBef>
              <a:spcAft>
                <a:spcPts val="1200"/>
              </a:spcAft>
              <a:tabLst>
                <a:tab pos="449580" algn="l"/>
              </a:tabLst>
            </a:pPr>
            <a:endParaRPr lang="pl-PL" sz="2000" b="1" dirty="0">
              <a:solidFill>
                <a:schemeClr val="bg1"/>
              </a:solidFill>
              <a:latin typeface="Fira Sans" panose="020B0503050000020004" pitchFamily="34" charset="0"/>
              <a:ea typeface="font297"/>
              <a:cs typeface="Times New Roman" panose="02020603050405020304" pitchFamily="18" charset="0"/>
            </a:endParaRPr>
          </a:p>
          <a:p>
            <a:pPr marL="914400" indent="-228600">
              <a:lnSpc>
                <a:spcPct val="150000"/>
              </a:lnSpc>
              <a:spcBef>
                <a:spcPts val="200"/>
              </a:spcBef>
              <a:spcAft>
                <a:spcPts val="1200"/>
              </a:spcAft>
              <a:tabLst>
                <a:tab pos="449580" algn="l"/>
              </a:tabLst>
            </a:pPr>
            <a:r>
              <a:rPr lang="x-none" sz="20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Działalność Centrum Sportu i Rekreacji w Gryfinie</a:t>
            </a:r>
            <a:r>
              <a:rPr lang="pl-PL" sz="2000" b="1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. </a:t>
            </a:r>
            <a:r>
              <a:rPr lang="pl-PL" sz="20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Celem działalności Centrum Sportu i Rekreacji </a:t>
            </a:r>
            <a:br>
              <a:rPr lang="pl-PL" sz="20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Gryfinie jest realizacja zadań w dziedzinie rozwoju i upowszechniania kultury fizycznej, sportu i rekreacji oraz zapewnienie korzystania </a:t>
            </a:r>
            <a:r>
              <a:rPr lang="pl-PL" sz="2000" dirty="0" smtClean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 smtClean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 smtClean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 </a:t>
            </a:r>
            <a:r>
              <a:rPr lang="pl-PL" sz="20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ogólnie dostępnych urządzeń sportowych </a:t>
            </a:r>
            <a:r>
              <a:rPr lang="pl-PL" sz="2000" dirty="0" smtClean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dirty="0" smtClean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 smtClean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pl-PL" sz="20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terenów rekreacyjnych.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indent="-228600">
              <a:lnSpc>
                <a:spcPct val="150000"/>
              </a:lnSpc>
              <a:spcBef>
                <a:spcPts val="200"/>
              </a:spcBef>
              <a:spcAft>
                <a:spcPts val="1200"/>
              </a:spcAft>
              <a:tabLst>
                <a:tab pos="449580" algn="l"/>
              </a:tabLst>
            </a:pPr>
            <a:endParaRPr lang="pl-PL" sz="2000" b="1" dirty="0">
              <a:solidFill>
                <a:schemeClr val="bg1"/>
              </a:solidFill>
              <a:effectLst/>
              <a:latin typeface="Calibri Light" panose="020F0302020204030204" pitchFamily="34" charset="0"/>
              <a:ea typeface="font297"/>
              <a:cs typeface="Times New Roman" panose="02020603050405020304" pitchFamily="18" charset="0"/>
            </a:endParaRP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xmlns="" id="{BFB7C6E0-952E-D44D-BFDE-C268B1287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8968" y="5887359"/>
            <a:ext cx="3962400" cy="263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Wykres 1">
            <a:extLst>
              <a:ext uri="{FF2B5EF4-FFF2-40B4-BE49-F238E27FC236}">
                <a16:creationId xmlns:a16="http://schemas.microsoft.com/office/drawing/2014/main" xmlns="" id="{03223751-8070-038E-6625-A435D61926CB}"/>
              </a:ext>
            </a:extLst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02"/>
          <a:stretch>
            <a:fillRect/>
          </a:stretch>
        </p:blipFill>
        <p:spPr bwMode="auto">
          <a:xfrm>
            <a:off x="8241289" y="2291981"/>
            <a:ext cx="9018011" cy="541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ytuł 7">
            <a:extLst>
              <a:ext uri="{FF2B5EF4-FFF2-40B4-BE49-F238E27FC236}">
                <a16:creationId xmlns:a16="http://schemas.microsoft.com/office/drawing/2014/main" xmlns="" id="{6F051601-A947-5363-24A3-45303C0AB66A}"/>
              </a:ext>
            </a:extLst>
          </p:cNvPr>
          <p:cNvSpPr txBox="1">
            <a:spLocks/>
          </p:cNvSpPr>
          <p:nvPr/>
        </p:nvSpPr>
        <p:spPr>
          <a:xfrm>
            <a:off x="6751368" y="7710134"/>
            <a:ext cx="11658600" cy="886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400" dirty="0"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1400" dirty="0"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1400" dirty="0"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6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Porównanie frekwencji za lata 2020-2021, stan na 31 grudnia 2021 r.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xmlns="" val="18182413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">
            <a:extLst>
              <a:ext uri="{FF2B5EF4-FFF2-40B4-BE49-F238E27FC236}">
                <a16:creationId xmlns:a16="http://schemas.microsoft.com/office/drawing/2014/main" xmlns="" id="{1E323012-3A4E-65D3-6B70-0F4C33B11F3A}"/>
              </a:ext>
            </a:extLst>
          </p:cNvPr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xmlns="" id="{51A3C8B0-F649-B84E-AB97-E15A7C5E301F}"/>
                </a:ext>
              </a:extLst>
            </p:cNvPr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23" name="TextBox 4">
              <a:extLst>
                <a:ext uri="{FF2B5EF4-FFF2-40B4-BE49-F238E27FC236}">
                  <a16:creationId xmlns:a16="http://schemas.microsoft.com/office/drawing/2014/main" xmlns="" id="{64D61E76-EBED-1768-98CC-9C942E7F24AD}"/>
                </a:ext>
              </a:extLst>
            </p:cNvPr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4" name="Picture 5">
            <a:extLst>
              <a:ext uri="{FF2B5EF4-FFF2-40B4-BE49-F238E27FC236}">
                <a16:creationId xmlns:a16="http://schemas.microsoft.com/office/drawing/2014/main" xmlns="" id="{E371D31B-8ACF-F955-46E8-30157E7D2A6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25" name="Group 6">
            <a:extLst>
              <a:ext uri="{FF2B5EF4-FFF2-40B4-BE49-F238E27FC236}">
                <a16:creationId xmlns:a16="http://schemas.microsoft.com/office/drawing/2014/main" xmlns="" id="{8BE044B1-3F7D-F3B4-7B3F-738F0EFEFB46}"/>
              </a:ext>
            </a:extLst>
          </p:cNvPr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xmlns="" id="{1AC70D46-1833-2351-B126-B9F3DF311C87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CD837E0-7560-A32C-7079-F0B8E5E8E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8759" y="4645264"/>
            <a:ext cx="1945357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2FD29C-7243-C2BC-A2EE-2C742EBAD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8759" y="7445614"/>
            <a:ext cx="1945357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1BE344E3-4E54-9EC7-DECB-856129F4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1290" y="3409950"/>
            <a:ext cx="2986577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EEA562F-5CF6-4416-8FD2-7F3EFCFEA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1290" y="6610350"/>
            <a:ext cx="2986577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5E36374E-119F-6173-76CA-83B774CC1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1094571"/>
            <a:ext cx="37019730" cy="998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367429CE-1DFD-988D-A528-ECD4F6B9E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752171"/>
            <a:ext cx="3701973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30" name="Prostokąt: zaokrąglone rogi 29">
            <a:extLst>
              <a:ext uri="{FF2B5EF4-FFF2-40B4-BE49-F238E27FC236}">
                <a16:creationId xmlns:a16="http://schemas.microsoft.com/office/drawing/2014/main" xmlns="" id="{98EA1B94-5725-583E-BC19-0623D836496D}"/>
              </a:ext>
            </a:extLst>
          </p:cNvPr>
          <p:cNvSpPr/>
          <p:nvPr/>
        </p:nvSpPr>
        <p:spPr>
          <a:xfrm>
            <a:off x="304800" y="3009900"/>
            <a:ext cx="7086600" cy="2949491"/>
          </a:xfrm>
          <a:prstGeom prst="roundRect">
            <a:avLst/>
          </a:prstGeom>
          <a:solidFill>
            <a:srgbClr val="01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pl-PL" sz="2400" dirty="0">
              <a:effectLst/>
              <a:latin typeface="Fira Sans" panose="020B05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2021 r. w </a:t>
            </a:r>
            <a:r>
              <a:rPr lang="pl-PL" sz="2400" b="1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268</a:t>
            </a:r>
            <a: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b="1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imprezach sportowych</a:t>
            </a:r>
            <a: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rozgrywanych na terenie gminy uczestniczyły </a:t>
            </a:r>
            <a:b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b="1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14 794</a:t>
            </a:r>
            <a: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b="1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osoby</a:t>
            </a:r>
            <a: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W stosunku do roku 2020 liczba wydarzeń wzrosła o 87%, a liczba uczestników </a:t>
            </a:r>
            <a:b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około 96%.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indent="-228600" algn="just">
              <a:lnSpc>
                <a:spcPct val="150000"/>
              </a:lnSpc>
              <a:spcBef>
                <a:spcPts val="200"/>
              </a:spcBef>
              <a:spcAft>
                <a:spcPts val="1200"/>
              </a:spcAft>
              <a:tabLst>
                <a:tab pos="449580" algn="l"/>
              </a:tabLst>
            </a:pPr>
            <a:endParaRPr lang="pl-PL" sz="2400" b="1" dirty="0">
              <a:solidFill>
                <a:schemeClr val="bg1"/>
              </a:solidFill>
              <a:effectLst/>
              <a:latin typeface="Calibri Light" panose="020F0302020204030204" pitchFamily="34" charset="0"/>
              <a:ea typeface="font297"/>
              <a:cs typeface="Times New Roman" panose="02020603050405020304" pitchFamily="18" charset="0"/>
            </a:endParaRPr>
          </a:p>
        </p:txBody>
      </p:sp>
      <p:sp>
        <p:nvSpPr>
          <p:cNvPr id="33" name="Tytuł 7">
            <a:extLst>
              <a:ext uri="{FF2B5EF4-FFF2-40B4-BE49-F238E27FC236}">
                <a16:creationId xmlns:a16="http://schemas.microsoft.com/office/drawing/2014/main" xmlns="" id="{6F051601-A947-5363-24A3-45303C0AB66A}"/>
              </a:ext>
            </a:extLst>
          </p:cNvPr>
          <p:cNvSpPr txBox="1">
            <a:spLocks/>
          </p:cNvSpPr>
          <p:nvPr/>
        </p:nvSpPr>
        <p:spPr>
          <a:xfrm>
            <a:off x="3172047" y="8076474"/>
            <a:ext cx="4419600" cy="1042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200" dirty="0"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1200" dirty="0">
                <a:latin typeface="Fira Sans" panose="020B050305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6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Liczba osób korzystających z hotelu, </a:t>
            </a:r>
            <a:r>
              <a:rPr lang="pl-PL" sz="1600" dirty="0" smtClean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600" dirty="0" smtClean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600" dirty="0" smtClean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 </a:t>
            </a:r>
            <a:r>
              <a:rPr lang="pl-PL" sz="1600" dirty="0"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31 grudnia 2021 r.</a:t>
            </a:r>
            <a:endParaRPr lang="pl-PL" sz="3200" dirty="0"/>
          </a:p>
        </p:txBody>
      </p:sp>
      <p:sp>
        <p:nvSpPr>
          <p:cNvPr id="10" name="Tytuł 9">
            <a:extLst>
              <a:ext uri="{FF2B5EF4-FFF2-40B4-BE49-F238E27FC236}">
                <a16:creationId xmlns:a16="http://schemas.microsoft.com/office/drawing/2014/main" xmlns="" id="{EE3C9D5F-EE22-30EB-A897-E22352DC3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2801600" cy="1143000"/>
          </a:xfrm>
        </p:spPr>
        <p:txBody>
          <a:bodyPr>
            <a:noAutofit/>
          </a:bodyPr>
          <a:lstStyle/>
          <a:p>
            <a:r>
              <a:rPr lang="pl-PL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/>
            </a:r>
            <a:br>
              <a:rPr lang="pl-PL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</a:br>
            <a:r>
              <a:rPr lang="pl-PL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/>
            </a:r>
            <a:br>
              <a:rPr lang="pl-PL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</a:br>
            <a:r>
              <a:rPr lang="x-none" dirty="0">
                <a:solidFill>
                  <a:srgbClr val="002060"/>
                </a:solidFill>
                <a:effectLst/>
                <a:latin typeface="Fira Sans" panose="020B0503050000020004" pitchFamily="34" charset="0"/>
                <a:ea typeface="font297"/>
                <a:cs typeface="Times New Roman" panose="02020603050405020304" pitchFamily="18" charset="0"/>
              </a:rPr>
              <a:t>Działalność Ośrodka Sportu i Rekreacji w Gryfinie</a:t>
            </a:r>
            <a:r>
              <a:rPr lang="pl-PL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font297"/>
                <a:cs typeface="Times New Roman" panose="02020603050405020304" pitchFamily="18" charset="0"/>
              </a:rPr>
              <a:t/>
            </a:r>
            <a:br>
              <a:rPr lang="pl-PL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font297"/>
                <a:cs typeface="Times New Roman" panose="02020603050405020304" pitchFamily="18" charset="0"/>
              </a:rPr>
            </a:br>
            <a:endParaRPr lang="pl-PL" sz="8800" dirty="0"/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xmlns="" id="{3E552F56-D398-7B7D-9D63-467465D78B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49422072"/>
              </p:ext>
            </p:extLst>
          </p:nvPr>
        </p:nvGraphicFramePr>
        <p:xfrm>
          <a:off x="7620000" y="2476500"/>
          <a:ext cx="10439401" cy="5658155"/>
        </p:xfrm>
        <a:graphic>
          <a:graphicData uri="http://schemas.openxmlformats.org/drawingml/2006/table">
            <a:tbl>
              <a:tblPr firstRow="1" firstCol="1" bandRow="1" bandCol="1">
                <a:tableStyleId>{BC89EF96-8CEA-46FF-86C4-4CE0E7609802}</a:tableStyleId>
              </a:tblPr>
              <a:tblGrid>
                <a:gridCol w="998698">
                  <a:extLst>
                    <a:ext uri="{9D8B030D-6E8A-4147-A177-3AD203B41FA5}">
                      <a16:colId xmlns:a16="http://schemas.microsoft.com/office/drawing/2014/main" xmlns="" val="633342326"/>
                    </a:ext>
                  </a:extLst>
                </a:gridCol>
                <a:gridCol w="2293505">
                  <a:extLst>
                    <a:ext uri="{9D8B030D-6E8A-4147-A177-3AD203B41FA5}">
                      <a16:colId xmlns:a16="http://schemas.microsoft.com/office/drawing/2014/main" xmlns="" val="3541436700"/>
                    </a:ext>
                  </a:extLst>
                </a:gridCol>
                <a:gridCol w="1977159">
                  <a:extLst>
                    <a:ext uri="{9D8B030D-6E8A-4147-A177-3AD203B41FA5}">
                      <a16:colId xmlns:a16="http://schemas.microsoft.com/office/drawing/2014/main" xmlns="" val="1518020703"/>
                    </a:ext>
                  </a:extLst>
                </a:gridCol>
                <a:gridCol w="1664839">
                  <a:extLst>
                    <a:ext uri="{9D8B030D-6E8A-4147-A177-3AD203B41FA5}">
                      <a16:colId xmlns:a16="http://schemas.microsoft.com/office/drawing/2014/main" xmlns="" val="41823318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xmlns="" val="185948815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979797346"/>
                    </a:ext>
                  </a:extLst>
                </a:gridCol>
              </a:tblGrid>
              <a:tr h="992672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Lp.</a:t>
                      </a:r>
                      <a:endParaRPr lang="pl-P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354D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Nazwa</a:t>
                      </a:r>
                      <a:endParaRPr lang="pl-P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354D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Rok 2018</a:t>
                      </a:r>
                      <a:endParaRPr lang="pl-P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354D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Rok 2019</a:t>
                      </a:r>
                      <a:endParaRPr lang="pl-P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354D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pl-PL" sz="1800">
                          <a:solidFill>
                            <a:schemeClr val="bg1"/>
                          </a:solidFill>
                          <a:effectLst/>
                        </a:rPr>
                        <a:t>Rok 2020</a:t>
                      </a:r>
                      <a:endParaRPr lang="pl-PL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354D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>
                          <a:solidFill>
                            <a:schemeClr val="bg1"/>
                          </a:solidFill>
                          <a:effectLst/>
                        </a:rPr>
                        <a:t>Rok 2021</a:t>
                      </a:r>
                      <a:endParaRPr lang="pl-PL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35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79519007"/>
                  </a:ext>
                </a:extLst>
              </a:tr>
              <a:tr h="2005152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1.</a:t>
                      </a:r>
                      <a:endParaRPr lang="pl-P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354D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Liczba osób korzystających </a:t>
                      </a:r>
                      <a:r>
                        <a:rPr lang="pl-PL" sz="1800" dirty="0" smtClean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pl-PL" sz="1800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pl-PL" sz="1800" dirty="0" smtClean="0">
                          <a:solidFill>
                            <a:schemeClr val="bg1"/>
                          </a:solidFill>
                          <a:effectLst/>
                        </a:rPr>
                        <a:t>z hotelu/w 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tym gości </a:t>
                      </a:r>
                      <a:r>
                        <a:rPr lang="pl-PL" sz="1800" dirty="0" smtClean="0">
                          <a:solidFill>
                            <a:schemeClr val="bg1"/>
                          </a:solidFill>
                          <a:effectLst/>
                        </a:rPr>
                        <a:t>zagranicznych,</a:t>
                      </a:r>
                      <a:endParaRPr lang="pl-PL" sz="1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ilość krajów</a:t>
                      </a:r>
                      <a:endParaRPr lang="pl-P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354D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3 398 / 525</a:t>
                      </a:r>
                    </a:p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16 krajów</a:t>
                      </a:r>
                      <a:endParaRPr lang="pl-P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354D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3 184 </a:t>
                      </a:r>
                      <a:r>
                        <a:rPr lang="pl-PL" sz="1800" dirty="0" smtClean="0">
                          <a:solidFill>
                            <a:schemeClr val="bg1"/>
                          </a:solidFill>
                          <a:effectLst/>
                        </a:rPr>
                        <a:t>/648</a:t>
                      </a:r>
                      <a:endParaRPr lang="pl-PL" sz="1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19 krajów</a:t>
                      </a:r>
                      <a:endParaRPr lang="pl-P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354D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2 530 </a:t>
                      </a:r>
                      <a:r>
                        <a:rPr lang="pl-PL" sz="1800" dirty="0" smtClean="0">
                          <a:solidFill>
                            <a:schemeClr val="bg1"/>
                          </a:solidFill>
                          <a:effectLst/>
                        </a:rPr>
                        <a:t>/527</a:t>
                      </a:r>
                      <a:endParaRPr lang="pl-PL" sz="1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14 krajów</a:t>
                      </a:r>
                      <a:endParaRPr lang="pl-P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354D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pl-PL" sz="1800">
                          <a:solidFill>
                            <a:schemeClr val="bg1"/>
                          </a:solidFill>
                          <a:effectLst/>
                        </a:rPr>
                        <a:t>1 508 / 188</a:t>
                      </a: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>
                          <a:solidFill>
                            <a:schemeClr val="bg1"/>
                          </a:solidFill>
                          <a:effectLst/>
                        </a:rPr>
                        <a:t>15 krajów</a:t>
                      </a:r>
                      <a:endParaRPr lang="pl-PL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35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5133613"/>
                  </a:ext>
                </a:extLst>
              </a:tr>
              <a:tr h="1667659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2.</a:t>
                      </a:r>
                      <a:endParaRPr lang="pl-P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354D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Liczba sprzedanych </a:t>
                      </a:r>
                      <a:r>
                        <a:rPr lang="pl-PL" sz="1800" dirty="0" smtClean="0">
                          <a:solidFill>
                            <a:schemeClr val="bg1"/>
                          </a:solidFill>
                          <a:effectLst/>
                        </a:rPr>
                        <a:t>noclegów/w 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tym dla gości zagranicznych</a:t>
                      </a:r>
                      <a:endParaRPr lang="pl-P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354D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14 402 / </a:t>
                      </a:r>
                      <a:r>
                        <a:rPr lang="pl-PL" sz="1800" dirty="0" smtClean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pl-PL" sz="1800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pl-PL" sz="1800" dirty="0" smtClean="0">
                          <a:solidFill>
                            <a:schemeClr val="bg1"/>
                          </a:solidFill>
                          <a:effectLst/>
                        </a:rPr>
                        <a:t>4 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301</a:t>
                      </a:r>
                      <a:endParaRPr lang="pl-P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354D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15 720 / </a:t>
                      </a:r>
                      <a:r>
                        <a:rPr lang="pl-PL" sz="1800" dirty="0" smtClean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pl-PL" sz="1800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pl-PL" sz="1800" dirty="0" smtClean="0">
                          <a:solidFill>
                            <a:schemeClr val="bg1"/>
                          </a:solidFill>
                          <a:effectLst/>
                        </a:rPr>
                        <a:t>6 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355</a:t>
                      </a:r>
                      <a:endParaRPr lang="pl-P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354D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15 723 / </a:t>
                      </a:r>
                      <a:r>
                        <a:rPr lang="pl-PL" sz="1800" dirty="0" smtClean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pl-PL" sz="1800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pl-PL" sz="1800" dirty="0" smtClean="0">
                          <a:solidFill>
                            <a:schemeClr val="bg1"/>
                          </a:solidFill>
                          <a:effectLst/>
                        </a:rPr>
                        <a:t>8 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386</a:t>
                      </a:r>
                      <a:endParaRPr lang="pl-P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354D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14 426 / </a:t>
                      </a:r>
                      <a:r>
                        <a:rPr lang="pl-PL" sz="1800" dirty="0" smtClean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pl-PL" sz="1800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pl-PL" sz="1800" dirty="0" smtClean="0">
                          <a:solidFill>
                            <a:schemeClr val="bg1"/>
                          </a:solidFill>
                          <a:effectLst/>
                        </a:rPr>
                        <a:t>9 </a:t>
                      </a: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784</a:t>
                      </a:r>
                      <a:endParaRPr lang="pl-P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35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0996381"/>
                  </a:ext>
                </a:extLst>
              </a:tr>
              <a:tr h="992672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3.</a:t>
                      </a:r>
                      <a:endParaRPr lang="pl-P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354D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Kwota uzyskana ze sprzedaży </a:t>
                      </a:r>
                      <a:r>
                        <a:rPr lang="pl-PL" sz="1800" dirty="0" smtClean="0">
                          <a:solidFill>
                            <a:schemeClr val="bg1"/>
                          </a:solidFill>
                          <a:effectLst/>
                        </a:rPr>
                        <a:t>noclegów (w zł)</a:t>
                      </a:r>
                      <a:endParaRPr lang="pl-P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354D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428 353,00 </a:t>
                      </a:r>
                      <a:endParaRPr lang="pl-P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354D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603 </a:t>
                      </a:r>
                      <a:r>
                        <a:rPr lang="pl-PL" sz="1800" dirty="0" smtClean="0">
                          <a:solidFill>
                            <a:schemeClr val="bg1"/>
                          </a:solidFill>
                          <a:effectLst/>
                        </a:rPr>
                        <a:t>954,79 </a:t>
                      </a:r>
                      <a:endParaRPr lang="pl-P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354D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592 773,28 </a:t>
                      </a:r>
                      <a:endParaRPr lang="pl-P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354D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580 636,60 </a:t>
                      </a:r>
                      <a:endParaRPr lang="pl-P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35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21182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575474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17106" y="8677398"/>
            <a:ext cx="5870894" cy="1609602"/>
            <a:chOff x="0" y="0"/>
            <a:chExt cx="1546244" cy="423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46244" cy="423928"/>
            </a:xfrm>
            <a:custGeom>
              <a:avLst/>
              <a:gdLst/>
              <a:ahLst/>
              <a:cxnLst/>
              <a:rect l="l" t="t" r="r" b="b"/>
              <a:pathLst>
                <a:path w="1546244" h="423928">
                  <a:moveTo>
                    <a:pt x="0" y="0"/>
                  </a:moveTo>
                  <a:lnTo>
                    <a:pt x="1546244" y="0"/>
                  </a:lnTo>
                  <a:lnTo>
                    <a:pt x="1546244" y="423928"/>
                  </a:lnTo>
                  <a:lnTo>
                    <a:pt x="0" y="423928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73936" y="0"/>
            <a:ext cx="3379032" cy="3728587"/>
            <a:chOff x="0" y="0"/>
            <a:chExt cx="7366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53441" y="321030"/>
            <a:ext cx="1820021" cy="2439362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  <a:solidFill>
            <a:srgbClr val="B81452"/>
          </a:solidFill>
        </p:grpSpPr>
        <p:sp>
          <p:nvSpPr>
            <p:cNvPr id="10" name="Freeform 1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1" name="TextBox 11"/>
          <p:cNvSpPr txBox="1"/>
          <p:nvPr/>
        </p:nvSpPr>
        <p:spPr>
          <a:xfrm>
            <a:off x="14043317" y="8687833"/>
            <a:ext cx="2618472" cy="142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8"/>
              </a:lnSpc>
              <a:spcBef>
                <a:spcPct val="0"/>
              </a:spcBef>
            </a:pPr>
            <a:r>
              <a:rPr lang="en-US" sz="8306">
                <a:solidFill>
                  <a:srgbClr val="B81452"/>
                </a:solidFill>
                <a:latin typeface="Montserrat Extra-Bold"/>
              </a:rPr>
              <a:t>2022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86200" y="4703621"/>
            <a:ext cx="11926212" cy="1397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8"/>
              </a:lnSpc>
            </a:pPr>
            <a:r>
              <a:rPr lang="pl-PL" sz="8306" dirty="0">
                <a:solidFill>
                  <a:srgbClr val="0E3553"/>
                </a:solidFill>
                <a:latin typeface="Fira Sans" panose="020B0503050000020004" pitchFamily="34" charset="0"/>
              </a:rPr>
              <a:t>Dziękujemy za uwagę</a:t>
            </a:r>
            <a:endParaRPr lang="en-US" sz="8306" dirty="0">
              <a:solidFill>
                <a:srgbClr val="0E3553"/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3714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3C6D945-2D3B-A753-593E-D984461BFA4B}"/>
              </a:ext>
            </a:extLst>
          </p:cNvPr>
          <p:cNvSpPr txBox="1">
            <a:spLocks/>
          </p:cNvSpPr>
          <p:nvPr/>
        </p:nvSpPr>
        <p:spPr>
          <a:xfrm>
            <a:off x="631826" y="165894"/>
            <a:ext cx="10947399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b="1" dirty="0">
                <a:solidFill>
                  <a:srgbClr val="01354D"/>
                </a:solidFill>
                <a:latin typeface="Fira Sans" panose="020B0503050000020004" pitchFamily="34" charset="0"/>
              </a:rPr>
              <a:t>Kluczowe inwestycje</a:t>
            </a:r>
          </a:p>
        </p:txBody>
      </p:sp>
      <p:sp>
        <p:nvSpPr>
          <p:cNvPr id="46" name="Para nawiasów 45">
            <a:extLst>
              <a:ext uri="{FF2B5EF4-FFF2-40B4-BE49-F238E27FC236}">
                <a16:creationId xmlns:a16="http://schemas.microsoft.com/office/drawing/2014/main" xmlns="" id="{FF8B8D86-0FA0-D393-57FA-D7BFBBBA8517}"/>
              </a:ext>
            </a:extLst>
          </p:cNvPr>
          <p:cNvSpPr/>
          <p:nvPr/>
        </p:nvSpPr>
        <p:spPr>
          <a:xfrm>
            <a:off x="1524000" y="3235652"/>
            <a:ext cx="16323712" cy="4651048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3600" dirty="0">
                <a:solidFill>
                  <a:schemeClr val="bg1"/>
                </a:solidFill>
                <a:latin typeface="Fira Sans" panose="020B0503050000020004" pitchFamily="34" charset="0"/>
              </a:rPr>
              <a:t>Rozpoczęcie budowy bloków gazowych w Elektrowni Dolna Odra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3600" dirty="0">
                <a:solidFill>
                  <a:schemeClr val="bg1"/>
                </a:solidFill>
                <a:latin typeface="Fira Sans" panose="020B0503050000020004" pitchFamily="34" charset="0"/>
              </a:rPr>
              <a:t>Podpisanie umowy na wykonanie obwodnicy Gryfina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3600" dirty="0">
                <a:solidFill>
                  <a:schemeClr val="bg1"/>
                </a:solidFill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pl-PL" sz="36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udowa ścieżki rowerowej na trasie Gryfino – Wełtyń – Gardno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3600" dirty="0">
                <a:solidFill>
                  <a:schemeClr val="bg1"/>
                </a:solidFill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pl-PL" sz="36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ozbudowa Cmentarza Komunalnego w Gryfinie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36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Budowa mieszkań gminnych wraz z infrastrukturą społeczną w Nowym Czarnowie</a:t>
            </a:r>
            <a:r>
              <a:rPr lang="pl-PL" sz="6000" dirty="0">
                <a:solidFill>
                  <a:schemeClr val="bg1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sz="60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1574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71847" y="0"/>
            <a:ext cx="1887453" cy="2082707"/>
            <a:chOff x="0" y="0"/>
            <a:chExt cx="7366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01354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807262" y="179320"/>
            <a:ext cx="1016624" cy="136257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1620567">
            <a:off x="-2396206" y="7588225"/>
            <a:ext cx="6340284" cy="3340150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B81452">
                <a:alpha val="49804"/>
              </a:srgbClr>
            </a:solidFill>
          </p:spPr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3C6D945-2D3B-A753-593E-D984461BFA4B}"/>
              </a:ext>
            </a:extLst>
          </p:cNvPr>
          <p:cNvSpPr txBox="1">
            <a:spLocks/>
          </p:cNvSpPr>
          <p:nvPr/>
        </p:nvSpPr>
        <p:spPr>
          <a:xfrm>
            <a:off x="631826" y="165894"/>
            <a:ext cx="10947399" cy="8866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b="1" dirty="0">
                <a:solidFill>
                  <a:srgbClr val="01354D"/>
                </a:solidFill>
                <a:latin typeface="Fira Sans" panose="020B0503050000020004" pitchFamily="34" charset="0"/>
              </a:rPr>
              <a:t>Kluczowe problemy</a:t>
            </a:r>
          </a:p>
        </p:txBody>
      </p:sp>
      <p:sp>
        <p:nvSpPr>
          <p:cNvPr id="46" name="Para nawiasów 45">
            <a:extLst>
              <a:ext uri="{FF2B5EF4-FFF2-40B4-BE49-F238E27FC236}">
                <a16:creationId xmlns:a16="http://schemas.microsoft.com/office/drawing/2014/main" xmlns="" id="{FF8B8D86-0FA0-D393-57FA-D7BFBBBA8517}"/>
              </a:ext>
            </a:extLst>
          </p:cNvPr>
          <p:cNvSpPr/>
          <p:nvPr/>
        </p:nvSpPr>
        <p:spPr>
          <a:xfrm>
            <a:off x="722378" y="3235652"/>
            <a:ext cx="17125334" cy="3720188"/>
          </a:xfrm>
          <a:prstGeom prst="bracketPair">
            <a:avLst>
              <a:gd name="adj" fmla="val 8924"/>
            </a:avLst>
          </a:prstGeom>
          <a:solidFill>
            <a:srgbClr val="01354D"/>
          </a:solidFill>
          <a:ln w="222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96000" tIns="36000" rIns="36000" bIns="36000" rtlCol="0" anchor="t" anchorCtr="0"/>
          <a:lstStyle/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3600" dirty="0">
                <a:solidFill>
                  <a:schemeClr val="bg1"/>
                </a:solidFill>
                <a:latin typeface="Fira Sans" panose="020B0503050000020004" pitchFamily="34" charset="0"/>
              </a:rPr>
              <a:t>Ogromny ciężar związany z ogólnoświatową epidemią COVID-19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3600" dirty="0">
                <a:solidFill>
                  <a:schemeClr val="bg1"/>
                </a:solidFill>
                <a:latin typeface="Fira Sans" panose="020B0503050000020004" pitchFamily="34" charset="0"/>
              </a:rPr>
              <a:t>Konsekwencją było obniżenie wpływów finansowych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3600" dirty="0">
                <a:solidFill>
                  <a:schemeClr val="bg1"/>
                </a:solidFill>
                <a:latin typeface="Fira Sans" panose="020B0503050000020004" pitchFamily="34" charset="0"/>
              </a:rPr>
              <a:t>Wzrost kosztów utrzymania</a:t>
            </a:r>
          </a:p>
          <a:p>
            <a:pPr marL="285750" indent="-285750">
              <a:spcBef>
                <a:spcPts val="600"/>
              </a:spcBef>
              <a:spcAft>
                <a:spcPts val="4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3600" dirty="0">
                <a:solidFill>
                  <a:schemeClr val="bg1"/>
                </a:solidFill>
                <a:latin typeface="Fira Sans" panose="020B0503050000020004" pitchFamily="34" charset="0"/>
              </a:rPr>
              <a:t>Nauka zdalna dzieci i młodzieży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1999</TotalTime>
  <Words>2205</Words>
  <Application>Microsoft Office PowerPoint</Application>
  <PresentationFormat>Niestandardowy</PresentationFormat>
  <Paragraphs>546</Paragraphs>
  <Slides>76</Slides>
  <Notes>45</Notes>
  <HiddenSlides>0</HiddenSlides>
  <MMClips>0</MMClips>
  <ScaleCrop>false</ScaleCrop>
  <HeadingPairs>
    <vt:vector size="6" baseType="variant">
      <vt:variant>
        <vt:lpstr>Używane czcionki</vt:lpstr>
      </vt:variant>
      <vt:variant>
        <vt:i4>15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76</vt:i4>
      </vt:variant>
    </vt:vector>
  </HeadingPairs>
  <TitlesOfParts>
    <vt:vector size="92" baseType="lpstr">
      <vt:lpstr>Arial</vt:lpstr>
      <vt:lpstr>Calibri</vt:lpstr>
      <vt:lpstr>Fira Sans</vt:lpstr>
      <vt:lpstr>font297</vt:lpstr>
      <vt:lpstr>Times New Roman</vt:lpstr>
      <vt:lpstr>Calibri Light</vt:lpstr>
      <vt:lpstr>Symbol</vt:lpstr>
      <vt:lpstr>Wingdings</vt:lpstr>
      <vt:lpstr>Fira Sans Light</vt:lpstr>
      <vt:lpstr>Courier New</vt:lpstr>
      <vt:lpstr>SimSun</vt:lpstr>
      <vt:lpstr>맑은 고딕</vt:lpstr>
      <vt:lpstr>NSimSun</vt:lpstr>
      <vt:lpstr>Lucida Sans</vt:lpstr>
      <vt:lpstr>Montserrat Extra-Bold</vt:lpstr>
      <vt:lpstr>Office Theme</vt:lpstr>
      <vt:lpstr>Slajd 1</vt:lpstr>
      <vt:lpstr>Slajd 2</vt:lpstr>
      <vt:lpstr>OGÓLNA CHARAKTERYSTYKA GMINY GRYFINO</vt:lpstr>
      <vt:lpstr>Dzięki swoim walorom przyrodniczym Gmina Gryfino daje możliwość życia  w otoczeniu natury przy jednoczesnej bliskości dużych ośrodków miejskich.</vt:lpstr>
      <vt:lpstr>Slajd 5</vt:lpstr>
      <vt:lpstr>Funkcję Burmistrza Miasta i Gminy Gryfino sprawuje Mieczysław Sawaryn, który zgodnie  z przepisami ustawy z dnia 8 marca 1990 r.  o samorządzie gminnym, wykonuje uchwały Rady Miejskiej w Gryfinie oraz zadania określone przepisami prawa.   W skład kierownictwa Urzędu Miasta i Gminy w Gryfinie wchodzą:   pierwszy Zastępca Burmistrza – Paweł Nikitiński,  drugi Zastępca Burmistrza – Tomasz Miler,  Skarbnik – Beata Blejsz  Sekretarz – Ewa Sznajder, a od 11 października 2021 r. - Anna Myśko.  </vt:lpstr>
      <vt:lpstr>KLUCZOWE PROJEKTY</vt:lpstr>
      <vt:lpstr>Slajd 8</vt:lpstr>
      <vt:lpstr>Slajd 9</vt:lpstr>
      <vt:lpstr>Podpisanie umowy na budowę obwodnicy Gryfina</vt:lpstr>
      <vt:lpstr>Slajd 11</vt:lpstr>
      <vt:lpstr>Slajd 12</vt:lpstr>
      <vt:lpstr>Slajd 13</vt:lpstr>
      <vt:lpstr>Slajd 14</vt:lpstr>
      <vt:lpstr>Slajd 15</vt:lpstr>
      <vt:lpstr>Slajd 16</vt:lpstr>
      <vt:lpstr>FINANSE I BUDŻET GMINY GRYFINO</vt:lpstr>
      <vt:lpstr>Slajd 18</vt:lpstr>
      <vt:lpstr>Slajd 19</vt:lpstr>
      <vt:lpstr>Slajd 20</vt:lpstr>
      <vt:lpstr>Slajd 21</vt:lpstr>
      <vt:lpstr>ZASOBY MATERIALNE GMINY GRYFINO</vt:lpstr>
      <vt:lpstr>Gmina Gryfino, według stanu na 31 grudnia 2021 r., była właścicielem 658 lokali mieszkalnych o łącznej powierzchni użytkowej  31 942,22 m2. </vt:lpstr>
      <vt:lpstr>Slajd 24</vt:lpstr>
      <vt:lpstr>Bilans utrzymania mieszkaniowego zasobu Gminy Gryfino wydatki i dochody,  stan na 31 grudnia 2021 r.</vt:lpstr>
      <vt:lpstr>Dochody z tytułu wykonywania prawa własności i innych praw majątkowych,  stan na 31 grudnia 2021 r.</vt:lpstr>
      <vt:lpstr>INFRASTRUKTURA KOMUNALNA</vt:lpstr>
      <vt:lpstr>Poza transportem autobusowym Gmina Gryfino kontynuowała również w 2021 r. współpracę  z Województwem Zachodniopomorskim  w zakresie dofinansowania przewozów kolejowych. </vt:lpstr>
      <vt:lpstr>Charakterystyka porównawcza gminnego systemu publicznego transportu zbiorowego,  stan na 31 grudnia 2021 r.</vt:lpstr>
      <vt:lpstr>Charakterystyka połączeń kolejowych w ramach pilotażu SKM,  koszty realizacji połączeń a liczba przewiezionych pasażerów</vt:lpstr>
      <vt:lpstr>Ilość sprzedanej wody w roku 2021 w porównaniu do 2020 r. </vt:lpstr>
      <vt:lpstr>ŚRODOWISKO</vt:lpstr>
      <vt:lpstr>Gmina Gryfino w latach 2020-2021 realizowała projekt dofinansowany z Funduszy Europejskich - Regionalnego Programu Operacyjnego - pn. „Poprawa jakości powietrza  na terenie Gminy Gryfino obejmująca wymianę starych kotłów lub pieców w indywidualnych gospodarstwach domowych”. </vt:lpstr>
      <vt:lpstr>Liczba zlikwidowanych kotłów w podziale na zmodernizowane rodzaje ogrzewania,  stan na 31 grudnia 2021 r.</vt:lpstr>
      <vt:lpstr>PROMOCJA  I KOMUNIKACJA SPOŁECZNA  GMINY GRYFINO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OŚWIATA  I WYCHOWANIE</vt:lpstr>
      <vt:lpstr>Oświata i wychowanie to jeden z priorytetów wśród zadań realizowanych przez Gminę Gryfino.  Polityka oświatowa w gminie - to rozpoznawanie lokalnych potrzeb i możliwości w dziedzinie oświaty. 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POLITYKA SPOŁECZNA</vt:lpstr>
      <vt:lpstr>  Gmina Gryfino od wielu lat działa interdyscyplinarnie w zakresie polityki społecznej, począwszy od osób najmłodszych, dzieci uczęszczających do żłobka, po pomoc osobom starszym, schorowanym i niepełnosprawnym. Najważniejszym priorytetem Gminy Gryfino stało się w roku 2021 zabezpieczenie spraw mieszkańców pod względem socjalnym, społecznym i stałego świadczenia usług.  </vt:lpstr>
      <vt:lpstr>Slajd 58</vt:lpstr>
      <vt:lpstr>Slajd 59</vt:lpstr>
      <vt:lpstr>Ośrodek Pomocy Społecznej w Gryfinie</vt:lpstr>
      <vt:lpstr>Działalność Środowiskowego Domu Samopomocy  w Gryfinie </vt:lpstr>
      <vt:lpstr>Dzienny Dom „Senior+” w Gryfinie</vt:lpstr>
      <vt:lpstr>BEZPIECZEŃSTWO PUBLICZNE</vt:lpstr>
      <vt:lpstr>Działalność Straży Miejskiej  w Gryfinie </vt:lpstr>
      <vt:lpstr>Akcje ratowniczo – gaśnicze Ochotniczych Straży Pożarnych</vt:lpstr>
      <vt:lpstr>Przykłady zdarzeń, które w 2021 r. wystąpiły na terenie  Gminy Gryfino:</vt:lpstr>
      <vt:lpstr>Projekty dotyczące bezpieczeństwa</vt:lpstr>
      <vt:lpstr>ANALIZA KLUCZOWYCH ASPEKTÓW ROZWOJU  I ORGANIZACJI GMINY GRYFINO</vt:lpstr>
      <vt:lpstr>Kultura- Działalność Gryfińskiego Domu Kultury </vt:lpstr>
      <vt:lpstr>Kultura- Kino Gryf </vt:lpstr>
      <vt:lpstr> Działalność Biblioteki Publicznej w Gryfinie </vt:lpstr>
      <vt:lpstr> Działalność edukacyjna, kulturalno–oświatowa  oraz promocja czytelnictwa w Bibliotece Publicznej  w Gryfinie  </vt:lpstr>
      <vt:lpstr>  Wydarzenia koordynowane przez Urząd Miasta i Gminy  w Gryfinie  </vt:lpstr>
      <vt:lpstr>  Turystyka, sport i rekreacja  </vt:lpstr>
      <vt:lpstr>  Działalność Ośrodka Sportu i Rekreacji w Gryfinie </vt:lpstr>
      <vt:lpstr>Slajd 76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</dc:title>
  <dc:creator>Private</dc:creator>
  <cp:lastModifiedBy>bludwiczak</cp:lastModifiedBy>
  <cp:revision>53</cp:revision>
  <dcterms:created xsi:type="dcterms:W3CDTF">2006-08-16T00:00:00Z</dcterms:created>
  <dcterms:modified xsi:type="dcterms:W3CDTF">2022-06-27T10:34:37Z</dcterms:modified>
  <dc:identifier>DAFCiEHCACE</dc:identifier>
</cp:coreProperties>
</file>